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Raleway"/>
      <p:regular r:id="rId46"/>
      <p:bold r:id="rId47"/>
      <p:italic r:id="rId48"/>
      <p:boldItalic r:id="rId49"/>
    </p:embeddedFont>
    <p:embeddedFont>
      <p:font typeface="Roboto"/>
      <p:regular r:id="rId50"/>
      <p:bold r:id="rId51"/>
      <p:italic r:id="rId52"/>
      <p:boldItalic r:id="rId53"/>
    </p:embeddedFont>
    <p:embeddedFont>
      <p:font typeface="Source Sans Pr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aleway-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7.xml"/><Relationship Id="rId55" Type="http://schemas.openxmlformats.org/officeDocument/2006/relationships/font" Target="fonts/SourceSansPro-bold.fntdata"/><Relationship Id="rId10" Type="http://schemas.openxmlformats.org/officeDocument/2006/relationships/slide" Target="slides/slide6.xml"/><Relationship Id="rId54" Type="http://schemas.openxmlformats.org/officeDocument/2006/relationships/font" Target="fonts/SourceSansPro-regular.fntdata"/><Relationship Id="rId13" Type="http://schemas.openxmlformats.org/officeDocument/2006/relationships/slide" Target="slides/slide9.xml"/><Relationship Id="rId57" Type="http://schemas.openxmlformats.org/officeDocument/2006/relationships/font" Target="fonts/SourceSansPro-boldItalic.fntdata"/><Relationship Id="rId12" Type="http://schemas.openxmlformats.org/officeDocument/2006/relationships/slide" Target="slides/slide8.xml"/><Relationship Id="rId56" Type="http://schemas.openxmlformats.org/officeDocument/2006/relationships/font" Target="fonts/SourceSansPr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846a9afda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846a9afda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8881a5c10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8881a5c10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of how this works is very simple. We have a set amount of thermal energy available and we can allot this thermal energy to electricity production or hydrogen production depending on the electricity demand. So we can split this thermal energy is as such in times of of high electricity demand, moderate demand, and low demand.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865cde4e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865cde4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865abf22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865abf22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8b595f71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8b595f71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8b595f712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8b595f712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designing our model, we first selected our reactor and secondary industry process which was a MSR with a supercritical rankine cycle and a hydrogen production plant. We then analyzed the thermodynamic behavior systems to identify factors affecting electricity and hydrogen production. Finally, we looked into the time dependent behavior of independent components.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9359bb44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9359bb44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latin typeface="Source Sans Pro"/>
                <a:ea typeface="Source Sans Pro"/>
                <a:cs typeface="Source Sans Pro"/>
                <a:sym typeface="Source Sans Pro"/>
              </a:rPr>
              <a:t>From there we moved onto creating a MATLAB code. We identified an expression for the heat transfer coefficient for supercritical water flow in vertical bare tubes. This expression takes in inputs like the amount of heat put into the steam generator, steam inlet temperature, and mass flow rate.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863509e1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863509e1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8b595f71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8b595f71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SHOWCASE:</a:t>
            </a:r>
            <a:endParaRPr/>
          </a:p>
          <a:p>
            <a:pPr indent="0" lvl="0" marL="0" rtl="0" algn="l">
              <a:spcBef>
                <a:spcPts val="0"/>
              </a:spcBef>
              <a:spcAft>
                <a:spcPts val="0"/>
              </a:spcAft>
              <a:buNone/>
            </a:pPr>
            <a:r>
              <a:rPr lang="en"/>
              <a:t>Know I will talk to you about the economics of our system and model. </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rPr lang="en">
                <a:solidFill>
                  <a:schemeClr val="dk2"/>
                </a:solidFill>
              </a:rPr>
              <a:t>Economics of our system and model</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Energy industry - energy generating methods</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Evaluated in LCOE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38a25d174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8a25d174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SHOWCASE:</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As you all know, the energy industry but more specifically the energy generation methods are evaluated by what is known as the levelized cost of electricity, the LCOE. Explained simply, the LCOE is the sum of the cost over the lifetime of the plant divided by it’s energy generation. Basically the lower the number the cheaper we are able to produce energy.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LCOE simply costs/energy generation </a:t>
            </a:r>
            <a:endParaRPr/>
          </a:p>
          <a:p>
            <a:pPr indent="0" lvl="0" marL="0" rtl="0" algn="l">
              <a:spcBef>
                <a:spcPts val="0"/>
              </a:spcBef>
              <a:spcAft>
                <a:spcPts val="0"/>
              </a:spcAft>
              <a:buNone/>
            </a:pPr>
            <a:r>
              <a:rPr lang="en"/>
              <a:t>Project </a:t>
            </a:r>
            <a:r>
              <a:rPr lang="en"/>
              <a:t>feasibility not only technology but also economically competitive</a:t>
            </a:r>
            <a:endParaRPr/>
          </a:p>
          <a:p>
            <a:pPr indent="0" lvl="0" marL="0" rtl="0" algn="l">
              <a:spcBef>
                <a:spcPts val="0"/>
              </a:spcBef>
              <a:spcAft>
                <a:spcPts val="0"/>
              </a:spcAft>
              <a:buNone/>
            </a:pPr>
            <a:r>
              <a:rPr lang="en"/>
              <a:t>Our scenario imagines both technology are already in </a:t>
            </a:r>
            <a:r>
              <a:rPr lang="en"/>
              <a:t>existence</a:t>
            </a:r>
            <a:endParaRPr/>
          </a:p>
          <a:p>
            <a:pPr indent="0" lvl="0" marL="0" rtl="0" algn="l">
              <a:spcBef>
                <a:spcPts val="0"/>
              </a:spcBef>
              <a:spcAft>
                <a:spcPts val="0"/>
              </a:spcAft>
              <a:buNone/>
            </a:pPr>
            <a:r>
              <a:rPr lang="en"/>
              <a:t>For our project, calculated costs and energy</a:t>
            </a:r>
            <a:endParaRPr/>
          </a:p>
          <a:p>
            <a:pPr indent="0" lvl="0" marL="0" rtl="0" algn="l">
              <a:spcBef>
                <a:spcPts val="0"/>
              </a:spcBef>
              <a:spcAft>
                <a:spcPts val="0"/>
              </a:spcAft>
              <a:buNone/>
            </a:pPr>
            <a:r>
              <a:rPr lang="en"/>
              <a:t> </a:t>
            </a:r>
            <a:r>
              <a:rPr lang="en">
                <a:solidFill>
                  <a:schemeClr val="dk2"/>
                </a:solidFill>
              </a:rPr>
              <a:t>For any project to be feasible it does not only have to be technologically ready but also economically competitive with other generating sources. For this example, we calculate everything imagining we have both technologies ready.</a:t>
            </a:r>
            <a:r>
              <a:rPr lang="en"/>
              <a:t> This means, very broadly, that to calculate the LCOE for our system we gathered the initial costs or overnight costs, including capital cost and annual expenses needed to operate the different technologies. We calculate the energy production for our molten salt reactor taking into account the thermal energy loss to the hydrogen plant. </a:t>
            </a:r>
            <a:endParaRPr/>
          </a:p>
          <a:p>
            <a:pPr indent="0" lvl="0" marL="0" rtl="0" algn="l">
              <a:spcBef>
                <a:spcPts val="0"/>
              </a:spcBef>
              <a:spcAft>
                <a:spcPts val="0"/>
              </a:spcAft>
              <a:buClr>
                <a:schemeClr val="dk2"/>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8a25d174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8a25d17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2"/>
              </a:buClr>
              <a:buSzPts val="1100"/>
              <a:buFont typeface="Arial"/>
              <a:buNone/>
            </a:pPr>
            <a:r>
              <a:rPr lang="en"/>
              <a:t>SHOWCASE:</a:t>
            </a:r>
            <a:endParaRPr/>
          </a:p>
          <a:p>
            <a:pPr indent="0" lvl="0" marL="0" rtl="0" algn="just">
              <a:lnSpc>
                <a:spcPct val="115000"/>
              </a:lnSpc>
              <a:spcBef>
                <a:spcPts val="0"/>
              </a:spcBef>
              <a:spcAft>
                <a:spcPts val="0"/>
              </a:spcAft>
              <a:buClr>
                <a:schemeClr val="dk2"/>
              </a:buClr>
              <a:buSzPts val="1100"/>
              <a:buFont typeface="Arial"/>
              <a:buNone/>
            </a:pPr>
            <a:r>
              <a:t/>
            </a:r>
            <a:endParaRPr/>
          </a:p>
          <a:p>
            <a:pPr indent="0" lvl="0" marL="0" rtl="0" algn="just">
              <a:lnSpc>
                <a:spcPct val="115000"/>
              </a:lnSpc>
              <a:spcBef>
                <a:spcPts val="0"/>
              </a:spcBef>
              <a:spcAft>
                <a:spcPts val="0"/>
              </a:spcAft>
              <a:buClr>
                <a:schemeClr val="dk2"/>
              </a:buClr>
              <a:buSzPts val="1100"/>
              <a:buFont typeface="Arial"/>
              <a:buNone/>
            </a:pPr>
            <a:r>
              <a:rPr lang="en"/>
              <a:t>To give a little context, this table represents the forecasted LCOE for plants entering service in 2022. For an energy </a:t>
            </a:r>
            <a:r>
              <a:rPr lang="en">
                <a:solidFill>
                  <a:schemeClr val="dk2"/>
                </a:solidFill>
              </a:rPr>
              <a:t>p</a:t>
            </a:r>
            <a:r>
              <a:rPr lang="en">
                <a:solidFill>
                  <a:schemeClr val="dk2"/>
                </a:solidFill>
              </a:rPr>
              <a:t>roject to be feasible not only does the technology need to be ready but it  also needs to be economically competitive  which in our case the main competitor in the future are envision to be natural gas, which has an LCOE of 82.4 dollars per MWh. It is also noticeable that renewables are not affordable relative to natural gas due to its unreliability. </a:t>
            </a:r>
            <a:endParaRPr>
              <a:solidFill>
                <a:schemeClr val="dk2"/>
              </a:solidFill>
            </a:endParaRPr>
          </a:p>
          <a:p>
            <a:pPr indent="0" lvl="0" marL="0" rtl="0" algn="just">
              <a:lnSpc>
                <a:spcPct val="115000"/>
              </a:lnSpc>
              <a:spcBef>
                <a:spcPts val="0"/>
              </a:spcBef>
              <a:spcAft>
                <a:spcPts val="0"/>
              </a:spcAft>
              <a:buClr>
                <a:schemeClr val="dk2"/>
              </a:buClr>
              <a:buSzPts val="1100"/>
              <a:buFont typeface="Arial"/>
              <a:buNone/>
            </a:pPr>
            <a:r>
              <a:t/>
            </a:r>
            <a:endParaRPr>
              <a:solidFill>
                <a:schemeClr val="dk2"/>
              </a:solidFill>
            </a:endParaRPr>
          </a:p>
          <a:p>
            <a:pPr indent="0" lvl="0" marL="0" rtl="0" algn="just">
              <a:lnSpc>
                <a:spcPct val="115000"/>
              </a:lnSpc>
              <a:spcBef>
                <a:spcPts val="0"/>
              </a:spcBef>
              <a:spcAft>
                <a:spcPts val="0"/>
              </a:spcAft>
              <a:buClr>
                <a:schemeClr val="dk2"/>
              </a:buClr>
              <a:buSzPts val="1100"/>
              <a:buFont typeface="Arial"/>
              <a:buNone/>
            </a:pPr>
            <a:r>
              <a:t/>
            </a:r>
            <a:endParaRPr>
              <a:solidFill>
                <a:schemeClr val="dk2"/>
              </a:solidFill>
            </a:endParaRPr>
          </a:p>
          <a:p>
            <a:pPr indent="0" lvl="0" marL="0" rtl="0" algn="just">
              <a:lnSpc>
                <a:spcPct val="115000"/>
              </a:lnSpc>
              <a:spcBef>
                <a:spcPts val="0"/>
              </a:spcBef>
              <a:spcAft>
                <a:spcPts val="0"/>
              </a:spcAft>
              <a:buClr>
                <a:schemeClr val="dk2"/>
              </a:buClr>
              <a:buSzPts val="1100"/>
              <a:buFont typeface="Arial"/>
              <a:buNone/>
            </a:pPr>
            <a:r>
              <a:t/>
            </a:r>
            <a:endParaRPr>
              <a:solidFill>
                <a:schemeClr val="dk2"/>
              </a:solidFill>
            </a:endParaRPr>
          </a:p>
          <a:p>
            <a:pPr indent="0" lvl="0" marL="0" rtl="0" algn="just">
              <a:lnSpc>
                <a:spcPct val="115000"/>
              </a:lnSpc>
              <a:spcBef>
                <a:spcPts val="0"/>
              </a:spcBef>
              <a:spcAft>
                <a:spcPts val="0"/>
              </a:spcAft>
              <a:buClr>
                <a:schemeClr val="dk2"/>
              </a:buClr>
              <a:buSzPts val="1100"/>
              <a:buFont typeface="Arial"/>
              <a:buNone/>
            </a:pPr>
            <a:r>
              <a:t/>
            </a:r>
            <a:endParaRPr/>
          </a:p>
          <a:p>
            <a:pPr indent="0" lvl="0" marL="0" rtl="0" algn="just">
              <a:lnSpc>
                <a:spcPct val="115000"/>
              </a:lnSpc>
              <a:spcBef>
                <a:spcPts val="0"/>
              </a:spcBef>
              <a:spcAft>
                <a:spcPts val="0"/>
              </a:spcAft>
              <a:buClr>
                <a:schemeClr val="dk2"/>
              </a:buClr>
              <a:buSzPts val="1100"/>
              <a:buFont typeface="Arial"/>
              <a:buNone/>
            </a:pPr>
            <a:r>
              <a:rPr lang="en"/>
              <a:t>To give a little context, this table represents the forecasted LCOE </a:t>
            </a:r>
            <a:endParaRPr/>
          </a:p>
          <a:p>
            <a:pPr indent="0" lvl="0" marL="0" rtl="0" algn="just">
              <a:lnSpc>
                <a:spcPct val="115000"/>
              </a:lnSpc>
              <a:spcBef>
                <a:spcPts val="0"/>
              </a:spcBef>
              <a:spcAft>
                <a:spcPts val="0"/>
              </a:spcAft>
              <a:buClr>
                <a:schemeClr val="dk2"/>
              </a:buClr>
              <a:buSzPts val="1100"/>
              <a:buFont typeface="Arial"/>
              <a:buNone/>
            </a:pPr>
            <a:r>
              <a:rPr lang="en"/>
              <a:t>Comparison and popularity - natural gas 56.5</a:t>
            </a:r>
            <a:endParaRPr/>
          </a:p>
          <a:p>
            <a:pPr indent="0" lvl="0" marL="0" rtl="0" algn="just">
              <a:lnSpc>
                <a:spcPct val="115000"/>
              </a:lnSpc>
              <a:spcBef>
                <a:spcPts val="0"/>
              </a:spcBef>
              <a:spcAft>
                <a:spcPts val="0"/>
              </a:spcAft>
              <a:buClr>
                <a:schemeClr val="dk2"/>
              </a:buClr>
              <a:buSzPts val="1100"/>
              <a:buFont typeface="Arial"/>
              <a:buNone/>
            </a:pPr>
            <a:r>
              <a:rPr lang="en"/>
              <a:t>Nuclear 99.1</a:t>
            </a:r>
            <a:endParaRPr/>
          </a:p>
          <a:p>
            <a:pPr indent="0" lvl="0" marL="0" rtl="0" algn="just">
              <a:lnSpc>
                <a:spcPct val="115000"/>
              </a:lnSpc>
              <a:spcBef>
                <a:spcPts val="0"/>
              </a:spcBef>
              <a:spcAft>
                <a:spcPts val="0"/>
              </a:spcAft>
              <a:buClr>
                <a:schemeClr val="dk2"/>
              </a:buClr>
              <a:buSzPts val="1100"/>
              <a:buFont typeface="Arial"/>
              <a:buNone/>
            </a:pPr>
            <a:r>
              <a:rPr lang="en"/>
              <a:t>Our goal is NR-HES, take into consideration wind and solar</a:t>
            </a:r>
            <a:endParaRPr/>
          </a:p>
          <a:p>
            <a:pPr indent="0" lvl="0" marL="0" rtl="0" algn="just">
              <a:lnSpc>
                <a:spcPct val="115000"/>
              </a:lnSpc>
              <a:spcBef>
                <a:spcPts val="0"/>
              </a:spcBef>
              <a:spcAft>
                <a:spcPts val="0"/>
              </a:spcAft>
              <a:buClr>
                <a:schemeClr val="dk2"/>
              </a:buClr>
              <a:buSzPts val="1100"/>
              <a:buFont typeface="Arial"/>
              <a:buNone/>
            </a:pPr>
            <a:r>
              <a:t/>
            </a:r>
            <a:endParaRPr/>
          </a:p>
          <a:p>
            <a:pPr indent="0" lvl="0" marL="0" rtl="0" algn="just">
              <a:lnSpc>
                <a:spcPct val="115000"/>
              </a:lnSpc>
              <a:spcBef>
                <a:spcPts val="0"/>
              </a:spcBef>
              <a:spcAft>
                <a:spcPts val="0"/>
              </a:spcAft>
              <a:buClr>
                <a:schemeClr val="dk2"/>
              </a:buClr>
              <a:buSzPts val="1100"/>
              <a:buFont typeface="Arial"/>
              <a:buNone/>
            </a:pPr>
            <a:r>
              <a:t/>
            </a:r>
            <a:endParaRPr/>
          </a:p>
          <a:p>
            <a:pPr indent="0" lvl="0" marL="0" rtl="0" algn="just">
              <a:lnSpc>
                <a:spcPct val="115000"/>
              </a:lnSpc>
              <a:spcBef>
                <a:spcPts val="0"/>
              </a:spcBef>
              <a:spcAft>
                <a:spcPts val="0"/>
              </a:spcAft>
              <a:buClr>
                <a:schemeClr val="dk2"/>
              </a:buClr>
              <a:buSzPts val="1100"/>
              <a:buFont typeface="Arial"/>
              <a:buNone/>
            </a:pPr>
            <a:r>
              <a:rPr lang="en"/>
              <a:t>for different energy generating sources that are entering service in 2022. For comparison purposes and given the current popularity of natural gas, we will focus on advanced combined cycle with carbon capture sequestration which has a LCOE of 56.5. It is worth mentioning that the US. Energy administration puts advance nuclear systems at 99.1. Since our systems goal is to make a nuclear-renewable system more affordable and efficient, we will also take into consideration Wind – onshore and solar PV.</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8b595f7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8b595f7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presentation, we will first analyze the problem arising from growing renewable penetration, explain our solution, explain how we modeled our system, and finally go over the economic evaluation to find if its practical or viable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8b2d4a37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8b2d4a37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SHOWCASE:</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rPr lang="en">
                <a:solidFill>
                  <a:schemeClr val="dk2"/>
                </a:solidFill>
              </a:rPr>
              <a:t>As mentioned before, our system focuses on Thorcons MSR, after some calculations taking into some aspects like the reactor, fuel, salt, staff, waste processing and the facility the resulting LCOE is about 3 cents per kWh. After incorporating a 34 ton/day hydrogen facility we integrated the overnight costs and took into account the thermal energy and electricity loss. This resulted in an additional 1.3 cents for the overall LCOE.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mentioned before, our system focuses on Thorcons MSR, after some calculations taking into some aspects like the reactor, fuel, salt, staff, waste processing and the facility the resulting LCOE is about 3 cents per kWh. After incorporating a 34 ton/day hydrogen facility we integrated the overnight costs and took into account the thermal energy and electricity loss. This resulted in an additional 1.3 cents for the overall LCOE.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we have a hydrogen production plant, in this example 34 tons per day plant, there is going to be some energy losses that need to be accounted for when calculating the new LCOE. After incorporating this energy loss and also the overnight costs of the hydrogen facility along with the capital cost, we have an increase of 1.3 cents per kWh resulting 4.3 cents per kWh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8b2d4a3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8b2d4a3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SHOWCASE</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To take into account the benefits of having a secondary industry </a:t>
            </a:r>
            <a:r>
              <a:rPr lang="en" sz="1200">
                <a:solidFill>
                  <a:srgbClr val="333333"/>
                </a:solidFill>
                <a:highlight>
                  <a:srgbClr val="FFFFFF"/>
                </a:highlight>
                <a:latin typeface="Roboto"/>
                <a:ea typeface="Roboto"/>
                <a:cs typeface="Roboto"/>
                <a:sym typeface="Roboto"/>
              </a:rPr>
              <a:t>process</a:t>
            </a:r>
            <a:r>
              <a:rPr lang="en" sz="1200">
                <a:solidFill>
                  <a:srgbClr val="333333"/>
                </a:solidFill>
                <a:highlight>
                  <a:srgbClr val="FFFFFF"/>
                </a:highlight>
                <a:latin typeface="Roboto"/>
                <a:ea typeface="Roboto"/>
                <a:cs typeface="Roboto"/>
                <a:sym typeface="Roboto"/>
              </a:rPr>
              <a:t>, we first we looked into the hydrogen plant profitability. The DOE has targeted for thermochemical methods around 4 dollars/kg by 2020. For our plant we looked at the operating costs per year including raw materials and distribution costs all of which results in a hydrogen production cost of 1.66 dollars per kilogram in the worst case scenario meaning higher than anticipated operating costs which even in this case we manage to produce well </a:t>
            </a:r>
            <a:r>
              <a:rPr lang="en" sz="1200">
                <a:solidFill>
                  <a:srgbClr val="333333"/>
                </a:solidFill>
                <a:highlight>
                  <a:srgbClr val="FFFFFF"/>
                </a:highlight>
                <a:latin typeface="Roboto"/>
                <a:ea typeface="Roboto"/>
                <a:cs typeface="Roboto"/>
                <a:sym typeface="Roboto"/>
              </a:rPr>
              <a:t>within</a:t>
            </a:r>
            <a:r>
              <a:rPr lang="en" sz="1200">
                <a:solidFill>
                  <a:srgbClr val="333333"/>
                </a:solidFill>
                <a:highlight>
                  <a:srgbClr val="FFFFFF"/>
                </a:highlight>
                <a:latin typeface="Roboto"/>
                <a:ea typeface="Roboto"/>
                <a:cs typeface="Roboto"/>
                <a:sym typeface="Roboto"/>
              </a:rPr>
              <a:t> the targets.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via thermochemical methods within the ultimate production target from the DoE which is 1 to 2 $/gge. A gge is just 1.019 kg. Once having our overnight capital costs and the plant hydrogen production cost, and taking into account two scenarios. One in which we sell hydrogen at 16 /kg, which is the current selling price, and a 10$/kg which is the forecasted price, we integrated the profitability of the plant to the systems LCOE.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Hydrogen fuel prices range from $12.85 to more than $16 per kilogram (kg), but the most common price is $13.99 per kg (equivalent on a price per energy basis to $5.60 per gallon of gasoline)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9359bb44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9359bb44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integrating the net profit into our system we calculate the new LCOE, for these we looked into two scenarios. One in which we took into account an extra 10% to account for any regulatory fees or technology integration costs that might arise unexpectly and a 50% extra just to provide an overestimation. In both cases we were able to achieve a lower and even a negative LCOE  having savings ranging from 1 to 3 cents per kwh.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results of these calculations are the following LCOE, from past slides the MSR alone LCOE is around 3 cents, once the hydrogen plant was integrated it rises to around 4 cents per kWh. In the worst case scenario after integrating costs and profitability the LCOE is only 2 cents in the base case it gets negative. What does negative mean, it means the out-year benefits are more than the initial investment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38f21301c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8f21301c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integrating our systems LCOE with the projected LCOE for wind on shore and photovoltaic solar we also have savings across scenarios. This reflects the importance of having a secondary industry process to allow us to vary energy supply while using excess energy for the production of a commodity.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38b595f712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8b595f712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a:t>
            </a:r>
            <a:r>
              <a:rPr lang="en"/>
              <a:t> instead of relying in GHG emitting fossil fuels like natural gas we can get the same reliability, affordability and flexibility with advance nuclear reactors and a hes. The big economic savings leave space for programs like California’s to introduce more renewables without having to also increase ghg emitting energy generating sources, increase imports or increase battery and storage capacity. Thank you, any questions?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8b595f712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8b595f712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38b2d4a37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8b2d4a37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 even more safer we calculated two more scenarios, a 10% and a 50% extra to take into account any licensing regulations fees and technology integration costs that may arise unexpectedly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8b2d4a37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8b2d4a37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38b2d4a37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8b2d4a37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8b2d4a37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8b2d4a37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38b595f7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8b595f7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8f21301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8f21301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38f21301c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8f21301c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38b2d4a37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8b2d4a37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8b595f712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8b595f712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solutions and neither of them are sustainable. The first is making up for the fluctuating demand with standby fossil fuel generators. While effective, this is a short term solution given increasing concerns of GHG emissions. On the other hand we could simply over produce and sell electricity at a loss but then cleaner energy sources like nuclear cannot compete.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3865cde4e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865cde4e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38f21301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8f21301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8f21301c4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8f21301c4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combined all that information we talked about and used matlab and simulink to model our system. Using the characterization of the steam generator, we wrote a matlab code that would identify the system characteristics necessary to get electricity production to match the current demand. We then put that information along with how other components behaved into simulink (a graphical block coding program).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Once we have the system characterized, we can plug in an electricity load into this “black box” and that outputs the energy and hydrogen production. From that, we can evaluate the economics of this hybrid system. We took it one step further and altered the parameters within this black box until we optimized our output.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8f21301c4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8f21301c4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latin typeface="Source Sans Pro"/>
                <a:ea typeface="Source Sans Pro"/>
                <a:cs typeface="Source Sans Pro"/>
                <a:sym typeface="Source Sans Pro"/>
              </a:rPr>
              <a:t>From there we moved onto creating a MATLAB code. We identified an expression for the heat transfer coefficient for supercritical water flow in vertical bare tubes. This expression takes in inputs like the amount of heat put into the steam generator, steam inlet temperature, and mass flow rate.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38f21301c4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8f21301c4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thought of a few constraints on our model. Here is the thorcon msr model which our system is based off of. First we constrained the inlet and outlet temperature of the molten salt from the steam generator such that our interconnection didn’t affect the primary/secondary loop. Second we constrained the steam outlet and inlet temperatures and pressures such that we are always operating in the supercritical regime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8f21301c4_4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8f21301c4_4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38b595f712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8b595f712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growing penetration of renewable energy within California, the electrical demand or load has become more volatile. This graph here presents California’s hourly energy demand. This blue line is the typical energy load which is fairly constant but if we subtract out the energy load supplied by renewables, we obtain this curve which clearly fluctuates a lot more.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38f21301c4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8f21301c4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38f2130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8f2130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8a25d174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8a25d174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can see, this well has only been increasing over the years as a result of greater solar generation within california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38b595f712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8b595f712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growing well negatively affects the economic feasibility of base load power plants like nuclear which can not easily change its power output or load follow. In order to meet this demand, this is what the base load supply must look like in a simplified sense however, all of this is sold at a lower value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38881a5c10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8881a5c10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capstone project looks to find an ideal energy production that meets three important requirements: affordability, reliability, and cleanliness. As stated before, there currently is no ideal energy production method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8881a5c10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8881a5c10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looking for the answer with one production method, we look for a novel solution that combines three different components. This connection is called the hybrid system and it reaps the benefit of the different energy production method without the negatives. This combines renewables, nuclear energy, and hydrogen energy production. </a:t>
            </a:r>
            <a:endParaRPr/>
          </a:p>
          <a:p>
            <a:pPr indent="0" lvl="0" marL="0" rtl="0" algn="l">
              <a:spcBef>
                <a:spcPts val="0"/>
              </a:spcBef>
              <a:spcAft>
                <a:spcPts val="0"/>
              </a:spcAft>
              <a:buNone/>
            </a:pPr>
            <a:r>
              <a:rPr lang="en"/>
              <a:t>Affordability is achieved using advanced nuclear reactors which are cheaper and safer. Reliability is achieved by sending excess energy to the hydrogen plant, and the renewables/nuclear provide clean carbon free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8b595f71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8b595f71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2" name="Google Shape;52;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3" name="Google Shape;53;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31713" y="-104750"/>
            <a:ext cx="9080575" cy="1382775"/>
          </a:xfrm>
          <a:prstGeom prst="flowChartProcess">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64025"/>
            <a:ext cx="8520600" cy="623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3000"/>
              <a:buNone/>
              <a:defRPr>
                <a:solidFill>
                  <a:srgbClr val="FFFFFF"/>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rot="-5400000">
            <a:off x="8008050" y="3995800"/>
            <a:ext cx="1162800" cy="11745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8" name="Google Shape;48;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jp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jpg"/><Relationship Id="rId4" Type="http://schemas.openxmlformats.org/officeDocument/2006/relationships/image" Target="../media/image4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p:nvPr/>
        </p:nvSpPr>
        <p:spPr>
          <a:xfrm>
            <a:off x="-6050" y="3660475"/>
            <a:ext cx="9156000" cy="148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194773" y="3866375"/>
            <a:ext cx="8943146" cy="570250"/>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FFFF"/>
                </a:solidFill>
                <a:latin typeface="Arial"/>
              </a:rPr>
              <a:t>Integrating Nuclear and Renewable Energy Sources (NR-HES)</a:t>
            </a:r>
          </a:p>
        </p:txBody>
      </p:sp>
      <p:sp>
        <p:nvSpPr>
          <p:cNvPr id="62" name="Google Shape;62;p13"/>
          <p:cNvSpPr/>
          <p:nvPr/>
        </p:nvSpPr>
        <p:spPr>
          <a:xfrm>
            <a:off x="760863" y="4578825"/>
            <a:ext cx="7647176" cy="422450"/>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FFFF"/>
                </a:solidFill>
                <a:latin typeface="Arial"/>
              </a:rPr>
              <a:t>Joseph Lee      Adria Peterkin      Pedro Vicente</a:t>
            </a:r>
          </a:p>
        </p:txBody>
      </p:sp>
      <p:pic>
        <p:nvPicPr>
          <p:cNvPr id="63" name="Google Shape;63;p13"/>
          <p:cNvPicPr preferRelativeResize="0"/>
          <p:nvPr/>
        </p:nvPicPr>
        <p:blipFill rotWithShape="1">
          <a:blip r:embed="rId3">
            <a:alphaModFix/>
          </a:blip>
          <a:srcRect b="5551" l="5166" r="4343" t="2375"/>
          <a:stretch/>
        </p:blipFill>
        <p:spPr>
          <a:xfrm>
            <a:off x="2024462" y="0"/>
            <a:ext cx="5120001" cy="3563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2"/>
          <p:cNvSpPr/>
          <p:nvPr/>
        </p:nvSpPr>
        <p:spPr>
          <a:xfrm>
            <a:off x="7014796" y="1521325"/>
            <a:ext cx="1561200" cy="2238000"/>
          </a:xfrm>
          <a:prstGeom prst="roundRect">
            <a:avLst>
              <a:gd fmla="val 16667" name="adj"/>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txBox="1"/>
          <p:nvPr>
            <p:ph type="title"/>
          </p:nvPr>
        </p:nvSpPr>
        <p:spPr>
          <a:xfrm>
            <a:off x="311700" y="64025"/>
            <a:ext cx="8520600" cy="10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NR-HES can Vary the Electrical Output to Match Changing Demands</a:t>
            </a:r>
            <a:endParaRPr/>
          </a:p>
        </p:txBody>
      </p:sp>
      <p:sp>
        <p:nvSpPr>
          <p:cNvPr id="166" name="Google Shape;166;p22"/>
          <p:cNvSpPr/>
          <p:nvPr/>
        </p:nvSpPr>
        <p:spPr>
          <a:xfrm>
            <a:off x="4635923" y="1499000"/>
            <a:ext cx="1561200" cy="3091800"/>
          </a:xfrm>
          <a:prstGeom prst="roundRect">
            <a:avLst>
              <a:gd fmla="val 16667" name="adj"/>
            </a:avLst>
          </a:prstGeom>
          <a:solidFill>
            <a:srgbClr val="EA9999"/>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7014796" y="3813025"/>
            <a:ext cx="1561200" cy="799500"/>
          </a:xfrm>
          <a:prstGeom prst="roundRect">
            <a:avLst>
              <a:gd fmla="val 16667" name="adj"/>
            </a:avLst>
          </a:prstGeom>
          <a:solidFill>
            <a:srgbClr val="A4C2F4"/>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txBox="1"/>
          <p:nvPr/>
        </p:nvSpPr>
        <p:spPr>
          <a:xfrm>
            <a:off x="4321100" y="2221275"/>
            <a:ext cx="2118600" cy="10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Thermal </a:t>
            </a:r>
            <a:endParaRPr b="1" sz="1600"/>
          </a:p>
          <a:p>
            <a:pPr indent="0" lvl="0" marL="0" rtl="0" algn="ctr">
              <a:spcBef>
                <a:spcPts val="0"/>
              </a:spcBef>
              <a:spcAft>
                <a:spcPts val="0"/>
              </a:spcAft>
              <a:buNone/>
            </a:pPr>
            <a:r>
              <a:rPr b="1" lang="en" sz="1600"/>
              <a:t>Energy </a:t>
            </a:r>
            <a:endParaRPr b="1" sz="1600"/>
          </a:p>
        </p:txBody>
      </p:sp>
      <p:sp>
        <p:nvSpPr>
          <p:cNvPr id="169" name="Google Shape;169;p22"/>
          <p:cNvSpPr/>
          <p:nvPr/>
        </p:nvSpPr>
        <p:spPr>
          <a:xfrm>
            <a:off x="7014800" y="1499000"/>
            <a:ext cx="1561200" cy="912900"/>
          </a:xfrm>
          <a:prstGeom prst="roundRect">
            <a:avLst>
              <a:gd fmla="val 16667" name="adj"/>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7014796" y="2502675"/>
            <a:ext cx="1561200" cy="2131800"/>
          </a:xfrm>
          <a:prstGeom prst="roundRect">
            <a:avLst>
              <a:gd fmla="val 16667" name="adj"/>
            </a:avLst>
          </a:prstGeom>
          <a:solidFill>
            <a:srgbClr val="A4C2F4"/>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txBox="1"/>
          <p:nvPr/>
        </p:nvSpPr>
        <p:spPr>
          <a:xfrm>
            <a:off x="7001650" y="1665299"/>
            <a:ext cx="1561200" cy="10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Electricity Production</a:t>
            </a:r>
            <a:endParaRPr b="1" sz="1600"/>
          </a:p>
        </p:txBody>
      </p:sp>
      <p:sp>
        <p:nvSpPr>
          <p:cNvPr id="172" name="Google Shape;172;p22"/>
          <p:cNvSpPr txBox="1"/>
          <p:nvPr/>
        </p:nvSpPr>
        <p:spPr>
          <a:xfrm>
            <a:off x="7014800" y="3813034"/>
            <a:ext cx="1561200" cy="10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Hydrogen Production</a:t>
            </a:r>
            <a:endParaRPr b="1" sz="1600"/>
          </a:p>
        </p:txBody>
      </p:sp>
      <p:pic>
        <p:nvPicPr>
          <p:cNvPr id="173" name="Google Shape;173;p22"/>
          <p:cNvPicPr preferRelativeResize="0"/>
          <p:nvPr/>
        </p:nvPicPr>
        <p:blipFill rotWithShape="1">
          <a:blip r:embed="rId3">
            <a:alphaModFix/>
          </a:blip>
          <a:srcRect b="7649" l="0" r="0" t="19633"/>
          <a:stretch/>
        </p:blipFill>
        <p:spPr>
          <a:xfrm>
            <a:off x="0" y="2057750"/>
            <a:ext cx="4136203" cy="2576725"/>
          </a:xfrm>
          <a:prstGeom prst="rect">
            <a:avLst/>
          </a:prstGeom>
          <a:noFill/>
          <a:ln>
            <a:noFill/>
          </a:ln>
        </p:spPr>
      </p:pic>
      <p:sp>
        <p:nvSpPr>
          <p:cNvPr id="174" name="Google Shape;174;p22"/>
          <p:cNvSpPr/>
          <p:nvPr/>
        </p:nvSpPr>
        <p:spPr>
          <a:xfrm>
            <a:off x="587232" y="2327467"/>
            <a:ext cx="3382487" cy="791056"/>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76200">
            <a:solidFill>
              <a:srgbClr val="FF9900"/>
            </a:solidFill>
            <a:prstDash val="solid"/>
            <a:round/>
            <a:headEnd len="med" w="med" type="none"/>
            <a:tailEnd len="med" w="med" type="none"/>
          </a:ln>
        </p:spPr>
      </p:sp>
      <p:sp>
        <p:nvSpPr>
          <p:cNvPr id="175" name="Google Shape;175;p22"/>
          <p:cNvSpPr/>
          <p:nvPr/>
        </p:nvSpPr>
        <p:spPr>
          <a:xfrm>
            <a:off x="3038700" y="1993275"/>
            <a:ext cx="571500" cy="2576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1665250" y="1992675"/>
            <a:ext cx="1164300" cy="263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nvSpPr>
        <p:spPr>
          <a:xfrm>
            <a:off x="181225" y="1369875"/>
            <a:ext cx="35346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High Energy Demand</a:t>
            </a:r>
            <a:endParaRPr b="1" sz="2400">
              <a:solidFill>
                <a:srgbClr val="0000FF"/>
              </a:solidFill>
            </a:endParaRPr>
          </a:p>
        </p:txBody>
      </p:sp>
      <p:sp>
        <p:nvSpPr>
          <p:cNvPr id="178" name="Google Shape;178;p22"/>
          <p:cNvSpPr txBox="1"/>
          <p:nvPr/>
        </p:nvSpPr>
        <p:spPr>
          <a:xfrm>
            <a:off x="257425" y="1369875"/>
            <a:ext cx="34290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Low Energy Demand</a:t>
            </a:r>
            <a:endParaRPr b="1" sz="2400">
              <a:solidFill>
                <a:srgbClr val="FF0000"/>
              </a:solidFill>
            </a:endParaRPr>
          </a:p>
        </p:txBody>
      </p:sp>
      <p:sp>
        <p:nvSpPr>
          <p:cNvPr id="179" name="Google Shape;179;p22"/>
          <p:cNvSpPr txBox="1"/>
          <p:nvPr/>
        </p:nvSpPr>
        <p:spPr>
          <a:xfrm>
            <a:off x="955150" y="1354138"/>
            <a:ext cx="34290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Energy Demand</a:t>
            </a:r>
            <a:endParaRPr b="1" sz="2400"/>
          </a:p>
        </p:txBody>
      </p:sp>
      <p:sp>
        <p:nvSpPr>
          <p:cNvPr id="180" name="Google Shape;180;p22"/>
          <p:cNvSpPr/>
          <p:nvPr/>
        </p:nvSpPr>
        <p:spPr>
          <a:xfrm>
            <a:off x="6320213" y="1796350"/>
            <a:ext cx="571500" cy="442200"/>
          </a:xfrm>
          <a:prstGeom prst="rightArrow">
            <a:avLst>
              <a:gd fmla="val 50000" name="adj1"/>
              <a:gd fmla="val 50000" name="adj2"/>
            </a:avLst>
          </a:prstGeom>
          <a:solidFill>
            <a:srgbClr val="EA9999"/>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6320213" y="3835525"/>
            <a:ext cx="571500" cy="442200"/>
          </a:xfrm>
          <a:prstGeom prst="rightArrow">
            <a:avLst>
              <a:gd fmla="val 50000" name="adj1"/>
              <a:gd fmla="val 50000" name="adj2"/>
            </a:avLst>
          </a:prstGeom>
          <a:solidFill>
            <a:srgbClr val="EA9999"/>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
                                        <p:tgtEl>
                                          <p:spTgt spid="170"/>
                                        </p:tgtEl>
                                      </p:cBhvr>
                                    </p:animEffec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
                                        <p:tgtEl>
                                          <p:spTgt spid="181"/>
                                        </p:tgtEl>
                                      </p:cBhvr>
                                    </p:animEffec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6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rPr>
              <a:t>The Secondary Industry Process uses the Excess Energy</a:t>
            </a:r>
            <a:endParaRPr>
              <a:solidFill>
                <a:schemeClr val="lt1"/>
              </a:solidFill>
            </a:endParaRPr>
          </a:p>
          <a:p>
            <a:pPr indent="0" lvl="0" marL="0" rtl="0" algn="l">
              <a:spcBef>
                <a:spcPts val="0"/>
              </a:spcBef>
              <a:spcAft>
                <a:spcPts val="0"/>
              </a:spcAft>
              <a:buNone/>
            </a:pPr>
            <a:r>
              <a:t/>
            </a:r>
            <a:endParaRPr/>
          </a:p>
        </p:txBody>
      </p:sp>
      <p:sp>
        <p:nvSpPr>
          <p:cNvPr id="187" name="Google Shape;187;p23"/>
          <p:cNvSpPr/>
          <p:nvPr/>
        </p:nvSpPr>
        <p:spPr>
          <a:xfrm>
            <a:off x="5370000" y="3250800"/>
            <a:ext cx="439800" cy="439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5370000" y="1975988"/>
            <a:ext cx="439800" cy="439800"/>
          </a:xfrm>
          <a:prstGeom prst="rect">
            <a:avLst/>
          </a:prstGeom>
          <a:solidFill>
            <a:srgbClr val="000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txBox="1"/>
          <p:nvPr/>
        </p:nvSpPr>
        <p:spPr>
          <a:xfrm>
            <a:off x="6013450" y="1976000"/>
            <a:ext cx="33201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Excess Energy Supply to </a:t>
            </a:r>
            <a:r>
              <a:rPr b="1" lang="en"/>
              <a:t>Hydrogen</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Energy Demand due to </a:t>
            </a:r>
            <a:r>
              <a:rPr b="1" lang="en"/>
              <a:t>Renewables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Electricity Production by</a:t>
            </a:r>
            <a:r>
              <a:rPr b="1" lang="en"/>
              <a:t> Nuclear</a:t>
            </a:r>
            <a:endParaRPr b="1"/>
          </a:p>
        </p:txBody>
      </p:sp>
      <p:cxnSp>
        <p:nvCxnSpPr>
          <p:cNvPr id="190" name="Google Shape;190;p23"/>
          <p:cNvCxnSpPr/>
          <p:nvPr/>
        </p:nvCxnSpPr>
        <p:spPr>
          <a:xfrm>
            <a:off x="5370525" y="2800350"/>
            <a:ext cx="442200" cy="0"/>
          </a:xfrm>
          <a:prstGeom prst="straightConnector1">
            <a:avLst/>
          </a:prstGeom>
          <a:noFill/>
          <a:ln cap="flat" cmpd="sng" w="76200">
            <a:solidFill>
              <a:srgbClr val="FF9900"/>
            </a:solidFill>
            <a:prstDash val="solid"/>
            <a:round/>
            <a:headEnd len="med" w="med" type="none"/>
            <a:tailEnd len="med" w="med" type="none"/>
          </a:ln>
        </p:spPr>
      </p:cxnSp>
      <p:pic>
        <p:nvPicPr>
          <p:cNvPr id="191" name="Google Shape;191;p23"/>
          <p:cNvPicPr preferRelativeResize="0"/>
          <p:nvPr/>
        </p:nvPicPr>
        <p:blipFill rotWithShape="1">
          <a:blip r:embed="rId3">
            <a:alphaModFix/>
          </a:blip>
          <a:srcRect b="7646" l="0" r="0" t="19462"/>
          <a:stretch/>
        </p:blipFill>
        <p:spPr>
          <a:xfrm>
            <a:off x="311700" y="1730400"/>
            <a:ext cx="5058825" cy="3159092"/>
          </a:xfrm>
          <a:prstGeom prst="rect">
            <a:avLst/>
          </a:prstGeom>
          <a:noFill/>
          <a:ln>
            <a:noFill/>
          </a:ln>
        </p:spPr>
      </p:pic>
      <p:sp>
        <p:nvSpPr>
          <p:cNvPr id="192" name="Google Shape;192;p23"/>
          <p:cNvSpPr/>
          <p:nvPr/>
        </p:nvSpPr>
        <p:spPr>
          <a:xfrm>
            <a:off x="1029900" y="1910875"/>
            <a:ext cx="4137000" cy="2502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23"/>
          <p:cNvPicPr preferRelativeResize="0"/>
          <p:nvPr/>
        </p:nvPicPr>
        <p:blipFill>
          <a:blip r:embed="rId4">
            <a:alphaModFix/>
          </a:blip>
          <a:stretch>
            <a:fillRect/>
          </a:stretch>
        </p:blipFill>
        <p:spPr>
          <a:xfrm>
            <a:off x="1029325" y="1910875"/>
            <a:ext cx="4137025" cy="1194550"/>
          </a:xfrm>
          <a:prstGeom prst="rect">
            <a:avLst/>
          </a:prstGeom>
          <a:noFill/>
          <a:ln>
            <a:noFill/>
          </a:ln>
        </p:spPr>
      </p:pic>
      <p:sp>
        <p:nvSpPr>
          <p:cNvPr id="194" name="Google Shape;194;p23"/>
          <p:cNvSpPr/>
          <p:nvPr/>
        </p:nvSpPr>
        <p:spPr>
          <a:xfrm>
            <a:off x="1029920" y="2080609"/>
            <a:ext cx="4136815" cy="967469"/>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76200">
            <a:solidFill>
              <a:srgbClr val="FF9900"/>
            </a:solidFill>
            <a:prstDash val="solid"/>
            <a:round/>
            <a:headEnd len="med" w="med" type="none"/>
            <a:tailEnd len="med" w="med" type="none"/>
          </a:ln>
        </p:spPr>
      </p:sp>
      <p:sp>
        <p:nvSpPr>
          <p:cNvPr id="195" name="Google Shape;195;p23"/>
          <p:cNvSpPr/>
          <p:nvPr/>
        </p:nvSpPr>
        <p:spPr>
          <a:xfrm rot="458434">
            <a:off x="1881783" y="3085416"/>
            <a:ext cx="2621878" cy="77062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1029920" y="2080609"/>
            <a:ext cx="4136815" cy="967469"/>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114300">
            <a:solidFill>
              <a:srgbClr val="FF9900"/>
            </a:solidFill>
            <a:prstDash val="solid"/>
            <a:round/>
            <a:headEnd len="med" w="med" type="none"/>
            <a:tailEnd len="med" w="med" type="none"/>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67550" y="1767863"/>
            <a:ext cx="5127101" cy="2868076"/>
          </a:xfrm>
          <a:prstGeom prst="rect">
            <a:avLst/>
          </a:prstGeom>
          <a:noFill/>
          <a:ln>
            <a:noFill/>
          </a:ln>
        </p:spPr>
      </p:pic>
      <p:sp>
        <p:nvSpPr>
          <p:cNvPr id="202" name="Google Shape;202;p24"/>
          <p:cNvSpPr/>
          <p:nvPr/>
        </p:nvSpPr>
        <p:spPr>
          <a:xfrm>
            <a:off x="1710950" y="1591925"/>
            <a:ext cx="2040300" cy="32094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txBox="1"/>
          <p:nvPr>
            <p:ph type="title"/>
          </p:nvPr>
        </p:nvSpPr>
        <p:spPr>
          <a:xfrm>
            <a:off x="311700" y="64025"/>
            <a:ext cx="88323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Interconnection of the Nuclear and Hydrogen System</a:t>
            </a:r>
            <a:endParaRPr/>
          </a:p>
        </p:txBody>
      </p:sp>
      <p:sp>
        <p:nvSpPr>
          <p:cNvPr id="204" name="Google Shape;204;p24"/>
          <p:cNvSpPr/>
          <p:nvPr/>
        </p:nvSpPr>
        <p:spPr>
          <a:xfrm>
            <a:off x="2156675" y="1767875"/>
            <a:ext cx="915600" cy="430500"/>
          </a:xfrm>
          <a:prstGeom prst="rect">
            <a:avLst/>
          </a:prstGeom>
          <a:no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3385800" y="2557100"/>
            <a:ext cx="510000" cy="1392300"/>
          </a:xfrm>
          <a:prstGeom prst="rect">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24"/>
          <p:cNvCxnSpPr/>
          <p:nvPr/>
        </p:nvCxnSpPr>
        <p:spPr>
          <a:xfrm>
            <a:off x="1616525" y="1898075"/>
            <a:ext cx="446400" cy="350700"/>
          </a:xfrm>
          <a:prstGeom prst="straightConnector1">
            <a:avLst/>
          </a:prstGeom>
          <a:noFill/>
          <a:ln cap="flat" cmpd="sng" w="28575">
            <a:solidFill>
              <a:srgbClr val="FF0000"/>
            </a:solidFill>
            <a:prstDash val="solid"/>
            <a:round/>
            <a:headEnd len="med" w="med" type="none"/>
            <a:tailEnd len="med" w="med" type="triangle"/>
          </a:ln>
        </p:spPr>
      </p:cxnSp>
      <p:pic>
        <p:nvPicPr>
          <p:cNvPr id="207" name="Google Shape;207;p24"/>
          <p:cNvPicPr preferRelativeResize="0"/>
          <p:nvPr/>
        </p:nvPicPr>
        <p:blipFill>
          <a:blip r:embed="rId4">
            <a:alphaModFix/>
          </a:blip>
          <a:stretch>
            <a:fillRect/>
          </a:stretch>
        </p:blipFill>
        <p:spPr>
          <a:xfrm>
            <a:off x="620588" y="1456800"/>
            <a:ext cx="6901675" cy="349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characterization and modeling of our NR-HES</a:t>
            </a:r>
            <a:endParaRPr/>
          </a:p>
        </p:txBody>
      </p:sp>
      <p:pic>
        <p:nvPicPr>
          <p:cNvPr id="213" name="Google Shape;213;p25"/>
          <p:cNvPicPr preferRelativeResize="0"/>
          <p:nvPr/>
        </p:nvPicPr>
        <p:blipFill>
          <a:blip r:embed="rId3">
            <a:alphaModFix/>
          </a:blip>
          <a:stretch>
            <a:fillRect/>
          </a:stretch>
        </p:blipFill>
        <p:spPr>
          <a:xfrm>
            <a:off x="3709062" y="3024901"/>
            <a:ext cx="1725875" cy="1725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26"/>
          <p:cNvPicPr preferRelativeResize="0"/>
          <p:nvPr/>
        </p:nvPicPr>
        <p:blipFill>
          <a:blip r:embed="rId3">
            <a:alphaModFix/>
          </a:blip>
          <a:stretch>
            <a:fillRect/>
          </a:stretch>
        </p:blipFill>
        <p:spPr>
          <a:xfrm>
            <a:off x="917700" y="1310675"/>
            <a:ext cx="2427675" cy="1807125"/>
          </a:xfrm>
          <a:prstGeom prst="rect">
            <a:avLst/>
          </a:prstGeom>
          <a:noFill/>
          <a:ln>
            <a:noFill/>
          </a:ln>
        </p:spPr>
      </p:pic>
      <p:sp>
        <p:nvSpPr>
          <p:cNvPr id="219" name="Google Shape;219;p26"/>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the</a:t>
            </a:r>
            <a:r>
              <a:rPr lang="en"/>
              <a:t> NR-HES</a:t>
            </a:r>
            <a:endParaRPr/>
          </a:p>
        </p:txBody>
      </p:sp>
      <p:pic>
        <p:nvPicPr>
          <p:cNvPr id="220" name="Google Shape;220;p26"/>
          <p:cNvPicPr preferRelativeResize="0"/>
          <p:nvPr/>
        </p:nvPicPr>
        <p:blipFill>
          <a:blip r:embed="rId4">
            <a:alphaModFix/>
          </a:blip>
          <a:stretch>
            <a:fillRect/>
          </a:stretch>
        </p:blipFill>
        <p:spPr>
          <a:xfrm>
            <a:off x="-547150" y="4161277"/>
            <a:ext cx="5205775" cy="906023"/>
          </a:xfrm>
          <a:prstGeom prst="rect">
            <a:avLst/>
          </a:prstGeom>
          <a:noFill/>
          <a:ln>
            <a:noFill/>
          </a:ln>
        </p:spPr>
      </p:pic>
      <p:pic>
        <p:nvPicPr>
          <p:cNvPr id="221" name="Google Shape;221;p26"/>
          <p:cNvPicPr preferRelativeResize="0"/>
          <p:nvPr/>
        </p:nvPicPr>
        <p:blipFill>
          <a:blip r:embed="rId5">
            <a:alphaModFix/>
          </a:blip>
          <a:stretch>
            <a:fillRect/>
          </a:stretch>
        </p:blipFill>
        <p:spPr>
          <a:xfrm>
            <a:off x="185609" y="3192216"/>
            <a:ext cx="3740257" cy="894626"/>
          </a:xfrm>
          <a:prstGeom prst="rect">
            <a:avLst/>
          </a:prstGeom>
          <a:noFill/>
          <a:ln>
            <a:noFill/>
          </a:ln>
        </p:spPr>
      </p:pic>
      <p:pic>
        <p:nvPicPr>
          <p:cNvPr id="222" name="Google Shape;222;p26"/>
          <p:cNvPicPr preferRelativeResize="0"/>
          <p:nvPr/>
        </p:nvPicPr>
        <p:blipFill>
          <a:blip r:embed="rId6">
            <a:alphaModFix/>
          </a:blip>
          <a:stretch>
            <a:fillRect/>
          </a:stretch>
        </p:blipFill>
        <p:spPr>
          <a:xfrm>
            <a:off x="4162850" y="1476825"/>
            <a:ext cx="4798787" cy="2684450"/>
          </a:xfrm>
          <a:prstGeom prst="rect">
            <a:avLst/>
          </a:prstGeom>
          <a:noFill/>
          <a:ln cap="flat" cmpd="sng" w="76200">
            <a:solidFill>
              <a:srgbClr val="C9DAF8"/>
            </a:solidFill>
            <a:prstDash val="solid"/>
            <a:round/>
            <a:headEnd len="sm" w="sm" type="none"/>
            <a:tailEnd len="sm" w="sm" type="none"/>
          </a:ln>
        </p:spPr>
      </p:pic>
      <p:sp>
        <p:nvSpPr>
          <p:cNvPr id="223" name="Google Shape;223;p26"/>
          <p:cNvSpPr txBox="1"/>
          <p:nvPr/>
        </p:nvSpPr>
        <p:spPr>
          <a:xfrm>
            <a:off x="112567" y="4302588"/>
            <a:ext cx="38862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Reactor and Secondary Process Selection</a:t>
            </a:r>
            <a:endParaRPr b="1" sz="1600">
              <a:solidFill>
                <a:srgbClr val="FFFFFF"/>
              </a:solidFill>
            </a:endParaRPr>
          </a:p>
        </p:txBody>
      </p:sp>
      <p:sp>
        <p:nvSpPr>
          <p:cNvPr id="224" name="Google Shape;224;p26"/>
          <p:cNvSpPr txBox="1"/>
          <p:nvPr/>
        </p:nvSpPr>
        <p:spPr>
          <a:xfrm>
            <a:off x="128669" y="3268413"/>
            <a:ext cx="38862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Reactor and Hydrogen Thermodynamic Behavior</a:t>
            </a:r>
            <a:endParaRPr b="1" sz="1600">
              <a:solidFill>
                <a:srgbClr val="FFFFFF"/>
              </a:solidFill>
            </a:endParaRPr>
          </a:p>
        </p:txBody>
      </p:sp>
      <p:sp>
        <p:nvSpPr>
          <p:cNvPr id="225" name="Google Shape;225;p26"/>
          <p:cNvSpPr txBox="1"/>
          <p:nvPr/>
        </p:nvSpPr>
        <p:spPr>
          <a:xfrm>
            <a:off x="1362300" y="2069500"/>
            <a:ext cx="1533300" cy="135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Component time dependence </a:t>
            </a:r>
            <a:endParaRPr b="1" sz="1600">
              <a:solidFill>
                <a:srgbClr val="FFFFFF"/>
              </a:solidFill>
            </a:endParaRPr>
          </a:p>
        </p:txBody>
      </p:sp>
      <p:sp>
        <p:nvSpPr>
          <p:cNvPr id="226" name="Google Shape;226;p26"/>
          <p:cNvSpPr/>
          <p:nvPr/>
        </p:nvSpPr>
        <p:spPr>
          <a:xfrm>
            <a:off x="6895339" y="2179317"/>
            <a:ext cx="569400" cy="13905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8047386" y="2123814"/>
            <a:ext cx="462600" cy="12861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6047858" y="1901232"/>
            <a:ext cx="278100" cy="317700"/>
          </a:xfrm>
          <a:prstGeom prst="rect">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6423178" y="3453273"/>
            <a:ext cx="405900" cy="434400"/>
          </a:xfrm>
          <a:prstGeom prst="rect">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6217406" y="1530475"/>
            <a:ext cx="962100" cy="3708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7"/>
          <p:cNvSpPr txBox="1"/>
          <p:nvPr/>
        </p:nvSpPr>
        <p:spPr>
          <a:xfrm>
            <a:off x="3689800" y="2298625"/>
            <a:ext cx="44673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T_hot=T_cold+Q/(A*h)</a:t>
            </a:r>
            <a:endParaRPr b="1" sz="3000"/>
          </a:p>
        </p:txBody>
      </p:sp>
      <p:sp>
        <p:nvSpPr>
          <p:cNvPr id="236" name="Google Shape;236;p27"/>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MATLAB to find a Correlation Between Molten Salt and Steam Flow Rate</a:t>
            </a:r>
            <a:endParaRPr/>
          </a:p>
        </p:txBody>
      </p:sp>
      <p:pic>
        <p:nvPicPr>
          <p:cNvPr id="237" name="Google Shape;237;p27"/>
          <p:cNvPicPr preferRelativeResize="0"/>
          <p:nvPr/>
        </p:nvPicPr>
        <p:blipFill>
          <a:blip r:embed="rId3">
            <a:alphaModFix/>
          </a:blip>
          <a:stretch>
            <a:fillRect/>
          </a:stretch>
        </p:blipFill>
        <p:spPr>
          <a:xfrm>
            <a:off x="552400" y="1428450"/>
            <a:ext cx="6624325" cy="802975"/>
          </a:xfrm>
          <a:prstGeom prst="rect">
            <a:avLst/>
          </a:prstGeom>
          <a:noFill/>
          <a:ln>
            <a:noFill/>
          </a:ln>
        </p:spPr>
      </p:pic>
      <p:sp>
        <p:nvSpPr>
          <p:cNvPr id="238" name="Google Shape;238;p27"/>
          <p:cNvSpPr txBox="1"/>
          <p:nvPr/>
        </p:nvSpPr>
        <p:spPr>
          <a:xfrm>
            <a:off x="214050" y="4399325"/>
            <a:ext cx="24225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Heat input from Partial Molten Salt</a:t>
            </a:r>
            <a:endParaRPr sz="1800"/>
          </a:p>
        </p:txBody>
      </p:sp>
      <p:sp>
        <p:nvSpPr>
          <p:cNvPr id="239" name="Google Shape;239;p27"/>
          <p:cNvSpPr txBox="1"/>
          <p:nvPr/>
        </p:nvSpPr>
        <p:spPr>
          <a:xfrm>
            <a:off x="3050013" y="4712925"/>
            <a:ext cx="24225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Flow rate of Steam</a:t>
            </a:r>
            <a:endParaRPr sz="1800"/>
          </a:p>
        </p:txBody>
      </p:sp>
      <p:sp>
        <p:nvSpPr>
          <p:cNvPr id="240" name="Google Shape;240;p27"/>
          <p:cNvSpPr txBox="1"/>
          <p:nvPr/>
        </p:nvSpPr>
        <p:spPr>
          <a:xfrm>
            <a:off x="6084800" y="4733775"/>
            <a:ext cx="24225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Electricity Output</a:t>
            </a:r>
            <a:endParaRPr sz="1800"/>
          </a:p>
        </p:txBody>
      </p:sp>
      <p:sp>
        <p:nvSpPr>
          <p:cNvPr id="241" name="Google Shape;241;p27"/>
          <p:cNvSpPr/>
          <p:nvPr/>
        </p:nvSpPr>
        <p:spPr>
          <a:xfrm rot="-1498">
            <a:off x="2509877" y="3883536"/>
            <a:ext cx="688500" cy="2994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5367831" y="3889969"/>
            <a:ext cx="688500" cy="2994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7"/>
          <p:cNvPicPr preferRelativeResize="0"/>
          <p:nvPr/>
        </p:nvPicPr>
        <p:blipFill>
          <a:blip r:embed="rId4">
            <a:alphaModFix/>
          </a:blip>
          <a:stretch>
            <a:fillRect/>
          </a:stretch>
        </p:blipFill>
        <p:spPr>
          <a:xfrm>
            <a:off x="6421250" y="3449825"/>
            <a:ext cx="1359475" cy="1359475"/>
          </a:xfrm>
          <a:prstGeom prst="rect">
            <a:avLst/>
          </a:prstGeom>
          <a:noFill/>
          <a:ln>
            <a:noFill/>
          </a:ln>
        </p:spPr>
      </p:pic>
      <p:pic>
        <p:nvPicPr>
          <p:cNvPr id="244" name="Google Shape;244;p27"/>
          <p:cNvPicPr preferRelativeResize="0"/>
          <p:nvPr/>
        </p:nvPicPr>
        <p:blipFill>
          <a:blip r:embed="rId5">
            <a:alphaModFix/>
          </a:blip>
          <a:stretch>
            <a:fillRect/>
          </a:stretch>
        </p:blipFill>
        <p:spPr>
          <a:xfrm>
            <a:off x="3572925" y="3353450"/>
            <a:ext cx="1266955" cy="1359475"/>
          </a:xfrm>
          <a:prstGeom prst="rect">
            <a:avLst/>
          </a:prstGeom>
          <a:noFill/>
          <a:ln>
            <a:noFill/>
          </a:ln>
        </p:spPr>
      </p:pic>
      <p:pic>
        <p:nvPicPr>
          <p:cNvPr id="245" name="Google Shape;245;p27"/>
          <p:cNvPicPr preferRelativeResize="0"/>
          <p:nvPr/>
        </p:nvPicPr>
        <p:blipFill>
          <a:blip r:embed="rId6">
            <a:alphaModFix/>
          </a:blip>
          <a:stretch>
            <a:fillRect/>
          </a:stretch>
        </p:blipFill>
        <p:spPr>
          <a:xfrm>
            <a:off x="634975" y="3366925"/>
            <a:ext cx="1144100" cy="1144100"/>
          </a:xfrm>
          <a:prstGeom prst="rect">
            <a:avLst/>
          </a:prstGeom>
          <a:noFill/>
          <a:ln>
            <a:noFill/>
          </a:ln>
        </p:spPr>
      </p:pic>
      <p:sp>
        <p:nvSpPr>
          <p:cNvPr id="246" name="Google Shape;246;p27"/>
          <p:cNvSpPr txBox="1"/>
          <p:nvPr/>
        </p:nvSpPr>
        <p:spPr>
          <a:xfrm>
            <a:off x="684975" y="2343075"/>
            <a:ext cx="26775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Q=A*h*</a:t>
            </a:r>
            <a:r>
              <a:rPr b="1" lang="en" sz="3000">
                <a:highlight>
                  <a:srgbClr val="FFFFFF"/>
                </a:highlight>
              </a:rPr>
              <a:t>ΔT</a:t>
            </a:r>
            <a:endParaRPr b="1"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28"/>
          <p:cNvPicPr preferRelativeResize="0"/>
          <p:nvPr/>
        </p:nvPicPr>
        <p:blipFill>
          <a:blip r:embed="rId3">
            <a:alphaModFix/>
          </a:blip>
          <a:stretch>
            <a:fillRect/>
          </a:stretch>
        </p:blipFill>
        <p:spPr>
          <a:xfrm>
            <a:off x="152400" y="1506575"/>
            <a:ext cx="8916801" cy="3484525"/>
          </a:xfrm>
          <a:prstGeom prst="rect">
            <a:avLst/>
          </a:prstGeom>
          <a:noFill/>
          <a:ln>
            <a:noFill/>
          </a:ln>
        </p:spPr>
      </p:pic>
      <p:sp>
        <p:nvSpPr>
          <p:cNvPr id="252" name="Google Shape;252;p28"/>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SIMULINK identified electricity and hydrogen output</a:t>
            </a:r>
            <a:endParaRPr/>
          </a:p>
        </p:txBody>
      </p:sp>
      <p:sp>
        <p:nvSpPr>
          <p:cNvPr id="253" name="Google Shape;253;p28"/>
          <p:cNvSpPr/>
          <p:nvPr/>
        </p:nvSpPr>
        <p:spPr>
          <a:xfrm>
            <a:off x="2612325" y="1717825"/>
            <a:ext cx="2130900" cy="76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3965250" y="3353250"/>
            <a:ext cx="2520000" cy="76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1883200" y="3220725"/>
            <a:ext cx="823800" cy="67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158000" y="3436650"/>
            <a:ext cx="1460100" cy="6234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txBox="1"/>
          <p:nvPr/>
        </p:nvSpPr>
        <p:spPr>
          <a:xfrm>
            <a:off x="2707075" y="1330175"/>
            <a:ext cx="2271600" cy="1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Valve Response Delay</a:t>
            </a:r>
            <a:endParaRPr b="1">
              <a:solidFill>
                <a:srgbClr val="FF0000"/>
              </a:solidFill>
            </a:endParaRPr>
          </a:p>
        </p:txBody>
      </p:sp>
      <p:sp>
        <p:nvSpPr>
          <p:cNvPr id="258" name="Google Shape;258;p28"/>
          <p:cNvSpPr txBox="1"/>
          <p:nvPr/>
        </p:nvSpPr>
        <p:spPr>
          <a:xfrm>
            <a:off x="4213650" y="3009650"/>
            <a:ext cx="2271600" cy="1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Flow Stabilization</a:t>
            </a:r>
            <a:endParaRPr b="1">
              <a:solidFill>
                <a:srgbClr val="FF0000"/>
              </a:solidFill>
            </a:endParaRPr>
          </a:p>
        </p:txBody>
      </p:sp>
      <p:sp>
        <p:nvSpPr>
          <p:cNvPr id="259" name="Google Shape;259;p28"/>
          <p:cNvSpPr txBox="1"/>
          <p:nvPr/>
        </p:nvSpPr>
        <p:spPr>
          <a:xfrm>
            <a:off x="1682850" y="3856150"/>
            <a:ext cx="13098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Electricity to Mass Flow</a:t>
            </a:r>
            <a:endParaRPr b="1">
              <a:solidFill>
                <a:srgbClr val="FF0000"/>
              </a:solidFill>
            </a:endParaRPr>
          </a:p>
        </p:txBody>
      </p:sp>
      <p:sp>
        <p:nvSpPr>
          <p:cNvPr id="260" name="Google Shape;260;p28"/>
          <p:cNvSpPr txBox="1"/>
          <p:nvPr/>
        </p:nvSpPr>
        <p:spPr>
          <a:xfrm>
            <a:off x="200200" y="3103825"/>
            <a:ext cx="2271600" cy="1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Demand Input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 economic evaluation of the model </a:t>
            </a:r>
            <a:endParaRPr/>
          </a:p>
        </p:txBody>
      </p:sp>
      <p:pic>
        <p:nvPicPr>
          <p:cNvPr id="266" name="Google Shape;266;p29"/>
          <p:cNvPicPr preferRelativeResize="0"/>
          <p:nvPr/>
        </p:nvPicPr>
        <p:blipFill>
          <a:blip r:embed="rId3">
            <a:alphaModFix/>
          </a:blip>
          <a:stretch>
            <a:fillRect/>
          </a:stretch>
        </p:blipFill>
        <p:spPr>
          <a:xfrm>
            <a:off x="3553937" y="2819350"/>
            <a:ext cx="2036125" cy="203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Google Shape;271;p30"/>
          <p:cNvPicPr preferRelativeResize="0"/>
          <p:nvPr/>
        </p:nvPicPr>
        <p:blipFill>
          <a:blip r:embed="rId3">
            <a:alphaModFix/>
          </a:blip>
          <a:stretch>
            <a:fillRect/>
          </a:stretch>
        </p:blipFill>
        <p:spPr>
          <a:xfrm>
            <a:off x="1225025" y="1378625"/>
            <a:ext cx="6009799" cy="3635775"/>
          </a:xfrm>
          <a:prstGeom prst="rect">
            <a:avLst/>
          </a:prstGeom>
          <a:noFill/>
          <a:ln>
            <a:noFill/>
          </a:ln>
        </p:spPr>
      </p:pic>
      <p:sp>
        <p:nvSpPr>
          <p:cNvPr id="272" name="Google Shape;272;p30"/>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 Benefits - Levelized cost of Electricity</a:t>
            </a:r>
            <a:endParaRPr/>
          </a:p>
        </p:txBody>
      </p:sp>
      <p:sp>
        <p:nvSpPr>
          <p:cNvPr id="273" name="Google Shape;273;p30"/>
          <p:cNvSpPr/>
          <p:nvPr/>
        </p:nvSpPr>
        <p:spPr>
          <a:xfrm>
            <a:off x="1676825" y="3362000"/>
            <a:ext cx="565200" cy="22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4115225" y="3057200"/>
            <a:ext cx="565200" cy="22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a:off x="6096425" y="3895400"/>
            <a:ext cx="940500" cy="15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2743625" y="3967400"/>
            <a:ext cx="565200" cy="22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a:off x="4224275" y="4694450"/>
            <a:ext cx="900300" cy="319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Economics - </a:t>
            </a:r>
            <a:r>
              <a:rPr lang="en"/>
              <a:t>Comparing LCOE</a:t>
            </a:r>
            <a:endParaRPr/>
          </a:p>
        </p:txBody>
      </p:sp>
      <p:pic>
        <p:nvPicPr>
          <p:cNvPr id="283" name="Google Shape;283;p31"/>
          <p:cNvPicPr preferRelativeResize="0"/>
          <p:nvPr/>
        </p:nvPicPr>
        <p:blipFill>
          <a:blip r:embed="rId3">
            <a:alphaModFix/>
          </a:blip>
          <a:stretch>
            <a:fillRect/>
          </a:stretch>
        </p:blipFill>
        <p:spPr>
          <a:xfrm>
            <a:off x="1368087" y="1376775"/>
            <a:ext cx="6407818" cy="3766726"/>
          </a:xfrm>
          <a:prstGeom prst="rect">
            <a:avLst/>
          </a:prstGeom>
          <a:noFill/>
          <a:ln>
            <a:noFill/>
          </a:ln>
        </p:spPr>
      </p:pic>
      <p:pic>
        <p:nvPicPr>
          <p:cNvPr id="284" name="Google Shape;284;p31"/>
          <p:cNvPicPr preferRelativeResize="0"/>
          <p:nvPr/>
        </p:nvPicPr>
        <p:blipFill rotWithShape="1">
          <a:blip r:embed="rId3">
            <a:alphaModFix/>
          </a:blip>
          <a:srcRect b="36196" l="0" r="0" t="59091"/>
          <a:stretch/>
        </p:blipFill>
        <p:spPr>
          <a:xfrm>
            <a:off x="1368087" y="3633889"/>
            <a:ext cx="6407813" cy="177488"/>
          </a:xfrm>
          <a:prstGeom prst="rect">
            <a:avLst/>
          </a:prstGeom>
          <a:noFill/>
          <a:ln>
            <a:noFill/>
          </a:ln>
        </p:spPr>
      </p:pic>
      <p:pic>
        <p:nvPicPr>
          <p:cNvPr id="285" name="Google Shape;285;p31"/>
          <p:cNvPicPr preferRelativeResize="0"/>
          <p:nvPr/>
        </p:nvPicPr>
        <p:blipFill rotWithShape="1">
          <a:blip r:embed="rId3">
            <a:alphaModFix/>
          </a:blip>
          <a:srcRect b="49588" l="0" r="0" t="45699"/>
          <a:stretch/>
        </p:blipFill>
        <p:spPr>
          <a:xfrm>
            <a:off x="1368099" y="3092093"/>
            <a:ext cx="6407813" cy="177488"/>
          </a:xfrm>
          <a:prstGeom prst="rect">
            <a:avLst/>
          </a:prstGeom>
          <a:noFill/>
          <a:ln>
            <a:noFill/>
          </a:ln>
        </p:spPr>
      </p:pic>
      <p:pic>
        <p:nvPicPr>
          <p:cNvPr id="286" name="Google Shape;286;p31"/>
          <p:cNvPicPr preferRelativeResize="0"/>
          <p:nvPr/>
        </p:nvPicPr>
        <p:blipFill rotWithShape="1">
          <a:blip r:embed="rId3">
            <a:alphaModFix/>
          </a:blip>
          <a:srcRect b="79996" l="0" r="0" t="0"/>
          <a:stretch/>
        </p:blipFill>
        <p:spPr>
          <a:xfrm>
            <a:off x="1368099" y="1376775"/>
            <a:ext cx="6407813" cy="753500"/>
          </a:xfrm>
          <a:prstGeom prst="rect">
            <a:avLst/>
          </a:prstGeom>
          <a:noFill/>
          <a:ln>
            <a:noFill/>
          </a:ln>
        </p:spPr>
      </p:pic>
      <p:pic>
        <p:nvPicPr>
          <p:cNvPr id="287" name="Google Shape;287;p31"/>
          <p:cNvPicPr preferRelativeResize="0"/>
          <p:nvPr/>
        </p:nvPicPr>
        <p:blipFill rotWithShape="1">
          <a:blip r:embed="rId3">
            <a:alphaModFix/>
          </a:blip>
          <a:srcRect b="0" l="0" r="0" t="77708"/>
          <a:stretch/>
        </p:blipFill>
        <p:spPr>
          <a:xfrm>
            <a:off x="1368075" y="4303851"/>
            <a:ext cx="6407823" cy="839649"/>
          </a:xfrm>
          <a:prstGeom prst="rect">
            <a:avLst/>
          </a:prstGeom>
          <a:noFill/>
          <a:ln>
            <a:noFill/>
          </a:ln>
        </p:spPr>
      </p:pic>
      <p:sp>
        <p:nvSpPr>
          <p:cNvPr id="288" name="Google Shape;288;p31"/>
          <p:cNvSpPr/>
          <p:nvPr/>
        </p:nvSpPr>
        <p:spPr>
          <a:xfrm>
            <a:off x="6105000" y="1608950"/>
            <a:ext cx="463500" cy="348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3"/>
                                        </p:tgtEl>
                                      </p:cBhvr>
                                    </p:animEffect>
                                    <p:set>
                                      <p:cBhvr>
                                        <p:cTn dur="1" fill="hold">
                                          <p:stCondLst>
                                            <p:cond delay="1000"/>
                                          </p:stCondLst>
                                        </p:cTn>
                                        <p:tgtEl>
                                          <p:spTgt spid="28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nvSpPr>
        <p:spPr>
          <a:xfrm>
            <a:off x="55075" y="141125"/>
            <a:ext cx="9292800" cy="8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This presentation will cover the following: </a:t>
            </a:r>
            <a:endParaRPr b="1" sz="2400">
              <a:latin typeface="Raleway"/>
              <a:ea typeface="Raleway"/>
              <a:cs typeface="Raleway"/>
              <a:sym typeface="Raleway"/>
            </a:endParaRPr>
          </a:p>
        </p:txBody>
      </p:sp>
      <p:pic>
        <p:nvPicPr>
          <p:cNvPr id="69" name="Google Shape;69;p14"/>
          <p:cNvPicPr preferRelativeResize="0"/>
          <p:nvPr/>
        </p:nvPicPr>
        <p:blipFill>
          <a:blip r:embed="rId3">
            <a:alphaModFix/>
          </a:blip>
          <a:stretch>
            <a:fillRect/>
          </a:stretch>
        </p:blipFill>
        <p:spPr>
          <a:xfrm>
            <a:off x="5017802" y="2505011"/>
            <a:ext cx="1068754" cy="1068752"/>
          </a:xfrm>
          <a:prstGeom prst="rect">
            <a:avLst/>
          </a:prstGeom>
          <a:noFill/>
          <a:ln>
            <a:noFill/>
          </a:ln>
        </p:spPr>
      </p:pic>
      <p:pic>
        <p:nvPicPr>
          <p:cNvPr id="70" name="Google Shape;70;p14"/>
          <p:cNvPicPr preferRelativeResize="0"/>
          <p:nvPr/>
        </p:nvPicPr>
        <p:blipFill>
          <a:blip r:embed="rId4">
            <a:alphaModFix/>
          </a:blip>
          <a:stretch>
            <a:fillRect/>
          </a:stretch>
        </p:blipFill>
        <p:spPr>
          <a:xfrm>
            <a:off x="7262184" y="2930187"/>
            <a:ext cx="1325040" cy="1325038"/>
          </a:xfrm>
          <a:prstGeom prst="rect">
            <a:avLst/>
          </a:prstGeom>
          <a:noFill/>
          <a:ln>
            <a:noFill/>
          </a:ln>
        </p:spPr>
      </p:pic>
      <p:pic>
        <p:nvPicPr>
          <p:cNvPr id="71" name="Google Shape;71;p14"/>
          <p:cNvPicPr preferRelativeResize="0"/>
          <p:nvPr/>
        </p:nvPicPr>
        <p:blipFill>
          <a:blip r:embed="rId5">
            <a:alphaModFix/>
          </a:blip>
          <a:stretch>
            <a:fillRect/>
          </a:stretch>
        </p:blipFill>
        <p:spPr>
          <a:xfrm>
            <a:off x="343108" y="648100"/>
            <a:ext cx="1404942" cy="1404938"/>
          </a:xfrm>
          <a:prstGeom prst="rect">
            <a:avLst/>
          </a:prstGeom>
          <a:noFill/>
          <a:ln>
            <a:noFill/>
          </a:ln>
        </p:spPr>
      </p:pic>
      <p:pic>
        <p:nvPicPr>
          <p:cNvPr id="72" name="Google Shape;72;p14"/>
          <p:cNvPicPr preferRelativeResize="0"/>
          <p:nvPr/>
        </p:nvPicPr>
        <p:blipFill>
          <a:blip r:embed="rId6">
            <a:alphaModFix/>
          </a:blip>
          <a:stretch>
            <a:fillRect/>
          </a:stretch>
        </p:blipFill>
        <p:spPr>
          <a:xfrm>
            <a:off x="2578953" y="1509007"/>
            <a:ext cx="1442653" cy="1442648"/>
          </a:xfrm>
          <a:prstGeom prst="rect">
            <a:avLst/>
          </a:prstGeom>
          <a:noFill/>
          <a:ln>
            <a:noFill/>
          </a:ln>
        </p:spPr>
      </p:pic>
      <p:sp>
        <p:nvSpPr>
          <p:cNvPr id="73" name="Google Shape;73;p14"/>
          <p:cNvSpPr txBox="1"/>
          <p:nvPr/>
        </p:nvSpPr>
        <p:spPr>
          <a:xfrm>
            <a:off x="-23925" y="1945804"/>
            <a:ext cx="21390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The Problem</a:t>
            </a:r>
            <a:endParaRPr b="1" sz="2400">
              <a:latin typeface="Raleway"/>
              <a:ea typeface="Raleway"/>
              <a:cs typeface="Raleway"/>
              <a:sym typeface="Raleway"/>
            </a:endParaRPr>
          </a:p>
        </p:txBody>
      </p:sp>
      <p:sp>
        <p:nvSpPr>
          <p:cNvPr id="74" name="Google Shape;74;p14"/>
          <p:cNvSpPr txBox="1"/>
          <p:nvPr/>
        </p:nvSpPr>
        <p:spPr>
          <a:xfrm>
            <a:off x="2340162" y="2907082"/>
            <a:ext cx="21879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The Solution</a:t>
            </a:r>
            <a:endParaRPr b="1" sz="2400">
              <a:latin typeface="Raleway"/>
              <a:ea typeface="Raleway"/>
              <a:cs typeface="Raleway"/>
              <a:sym typeface="Raleway"/>
            </a:endParaRPr>
          </a:p>
        </p:txBody>
      </p:sp>
      <p:sp>
        <p:nvSpPr>
          <p:cNvPr id="75" name="Google Shape;75;p14"/>
          <p:cNvSpPr txBox="1"/>
          <p:nvPr/>
        </p:nvSpPr>
        <p:spPr>
          <a:xfrm>
            <a:off x="4224825" y="3551038"/>
            <a:ext cx="26547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System Modeling</a:t>
            </a:r>
            <a:endParaRPr b="1" sz="2400">
              <a:latin typeface="Raleway"/>
              <a:ea typeface="Raleway"/>
              <a:cs typeface="Raleway"/>
              <a:sym typeface="Raleway"/>
            </a:endParaRPr>
          </a:p>
        </p:txBody>
      </p:sp>
      <p:sp>
        <p:nvSpPr>
          <p:cNvPr id="76" name="Google Shape;76;p14"/>
          <p:cNvSpPr txBox="1"/>
          <p:nvPr/>
        </p:nvSpPr>
        <p:spPr>
          <a:xfrm>
            <a:off x="6733250" y="4144900"/>
            <a:ext cx="2382900" cy="8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Economic </a:t>
            </a:r>
            <a:endParaRPr b="1" sz="2400">
              <a:latin typeface="Raleway"/>
              <a:ea typeface="Raleway"/>
              <a:cs typeface="Raleway"/>
              <a:sym typeface="Raleway"/>
            </a:endParaRPr>
          </a:p>
          <a:p>
            <a:pPr indent="0" lvl="0" marL="0" rtl="0" algn="ctr">
              <a:spcBef>
                <a:spcPts val="0"/>
              </a:spcBef>
              <a:spcAft>
                <a:spcPts val="0"/>
              </a:spcAft>
              <a:buNone/>
            </a:pPr>
            <a:r>
              <a:rPr b="1" lang="en" sz="2400">
                <a:latin typeface="Raleway"/>
                <a:ea typeface="Raleway"/>
                <a:cs typeface="Raleway"/>
                <a:sym typeface="Raleway"/>
              </a:rPr>
              <a:t>Evaluation</a:t>
            </a:r>
            <a:endParaRPr b="1" sz="2400">
              <a:latin typeface="Raleway"/>
              <a:ea typeface="Raleway"/>
              <a:cs typeface="Raleway"/>
              <a:sym typeface="Raleway"/>
            </a:endParaRPr>
          </a:p>
        </p:txBody>
      </p:sp>
      <p:cxnSp>
        <p:nvCxnSpPr>
          <p:cNvPr id="77" name="Google Shape;77;p14"/>
          <p:cNvCxnSpPr/>
          <p:nvPr/>
        </p:nvCxnSpPr>
        <p:spPr>
          <a:xfrm>
            <a:off x="2010850" y="1661400"/>
            <a:ext cx="637500" cy="259500"/>
          </a:xfrm>
          <a:prstGeom prst="straightConnector1">
            <a:avLst/>
          </a:prstGeom>
          <a:noFill/>
          <a:ln cap="flat" cmpd="sng" w="38100">
            <a:solidFill>
              <a:schemeClr val="dk2"/>
            </a:solidFill>
            <a:prstDash val="solid"/>
            <a:round/>
            <a:headEnd len="med" w="med" type="none"/>
            <a:tailEnd len="med" w="med" type="triangle"/>
          </a:ln>
        </p:spPr>
      </p:cxnSp>
      <p:cxnSp>
        <p:nvCxnSpPr>
          <p:cNvPr id="78" name="Google Shape;78;p14"/>
          <p:cNvCxnSpPr/>
          <p:nvPr/>
        </p:nvCxnSpPr>
        <p:spPr>
          <a:xfrm>
            <a:off x="4126475" y="2505000"/>
            <a:ext cx="637500" cy="259500"/>
          </a:xfrm>
          <a:prstGeom prst="straightConnector1">
            <a:avLst/>
          </a:prstGeom>
          <a:noFill/>
          <a:ln cap="flat" cmpd="sng" w="38100">
            <a:solidFill>
              <a:schemeClr val="dk2"/>
            </a:solidFill>
            <a:prstDash val="solid"/>
            <a:round/>
            <a:headEnd len="med" w="med" type="none"/>
            <a:tailEnd len="med" w="med" type="triangle"/>
          </a:ln>
        </p:spPr>
      </p:cxnSp>
      <p:cxnSp>
        <p:nvCxnSpPr>
          <p:cNvPr id="79" name="Google Shape;79;p14"/>
          <p:cNvCxnSpPr/>
          <p:nvPr/>
        </p:nvCxnSpPr>
        <p:spPr>
          <a:xfrm>
            <a:off x="6472275" y="3226200"/>
            <a:ext cx="637500" cy="259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2"/>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on Thorcon’s LCOE after integrating a 34 ton/day hydrogen production plant</a:t>
            </a:r>
            <a:endParaRPr/>
          </a:p>
        </p:txBody>
      </p:sp>
      <p:pic>
        <p:nvPicPr>
          <p:cNvPr id="294" name="Google Shape;294;p32"/>
          <p:cNvPicPr preferRelativeResize="0"/>
          <p:nvPr/>
        </p:nvPicPr>
        <p:blipFill rotWithShape="1">
          <a:blip r:embed="rId3">
            <a:alphaModFix/>
          </a:blip>
          <a:srcRect b="3233" l="7040" r="8343" t="1673"/>
          <a:stretch/>
        </p:blipFill>
        <p:spPr>
          <a:xfrm>
            <a:off x="70500" y="1662375"/>
            <a:ext cx="4192301" cy="2994500"/>
          </a:xfrm>
          <a:prstGeom prst="rect">
            <a:avLst/>
          </a:prstGeom>
          <a:noFill/>
          <a:ln>
            <a:noFill/>
          </a:ln>
        </p:spPr>
      </p:pic>
      <p:pic>
        <p:nvPicPr>
          <p:cNvPr id="295" name="Google Shape;295;p32"/>
          <p:cNvPicPr preferRelativeResize="0"/>
          <p:nvPr/>
        </p:nvPicPr>
        <p:blipFill rotWithShape="1">
          <a:blip r:embed="rId4">
            <a:alphaModFix/>
          </a:blip>
          <a:srcRect b="1872" l="9020" r="7535" t="2570"/>
          <a:stretch/>
        </p:blipFill>
        <p:spPr>
          <a:xfrm>
            <a:off x="99149" y="1698225"/>
            <a:ext cx="4135000" cy="2994500"/>
          </a:xfrm>
          <a:prstGeom prst="rect">
            <a:avLst/>
          </a:prstGeom>
          <a:noFill/>
          <a:ln>
            <a:noFill/>
          </a:ln>
        </p:spPr>
      </p:pic>
      <p:pic>
        <p:nvPicPr>
          <p:cNvPr id="296" name="Google Shape;296;p32"/>
          <p:cNvPicPr preferRelativeResize="0"/>
          <p:nvPr/>
        </p:nvPicPr>
        <p:blipFill>
          <a:blip r:embed="rId5">
            <a:alphaModFix/>
          </a:blip>
          <a:stretch>
            <a:fillRect/>
          </a:stretch>
        </p:blipFill>
        <p:spPr>
          <a:xfrm>
            <a:off x="4498725" y="1698225"/>
            <a:ext cx="4449525" cy="2922800"/>
          </a:xfrm>
          <a:prstGeom prst="rect">
            <a:avLst/>
          </a:prstGeom>
          <a:noFill/>
          <a:ln>
            <a:noFill/>
          </a:ln>
        </p:spPr>
      </p:pic>
      <p:sp>
        <p:nvSpPr>
          <p:cNvPr id="297" name="Google Shape;297;p32"/>
          <p:cNvSpPr/>
          <p:nvPr/>
        </p:nvSpPr>
        <p:spPr>
          <a:xfrm>
            <a:off x="5178700" y="2641225"/>
            <a:ext cx="845400" cy="449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a:off x="7823600" y="3339700"/>
            <a:ext cx="845400" cy="449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p:nvPr/>
        </p:nvSpPr>
        <p:spPr>
          <a:xfrm>
            <a:off x="6487525" y="1977200"/>
            <a:ext cx="845400" cy="449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5"/>
                                        </p:tgtEl>
                                      </p:cBhvr>
                                    </p:animEffect>
                                    <p:set>
                                      <p:cBhvr>
                                        <p:cTn dur="1" fill="hold">
                                          <p:stCondLst>
                                            <p:cond delay="0"/>
                                          </p:stCondLst>
                                        </p:cTn>
                                        <p:tgtEl>
                                          <p:spTgt spid="2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meeting DOE targeted Hydrogen Production Costs ($/kg)</a:t>
            </a:r>
            <a:endParaRPr/>
          </a:p>
        </p:txBody>
      </p:sp>
      <p:pic>
        <p:nvPicPr>
          <p:cNvPr id="305" name="Google Shape;305;p33"/>
          <p:cNvPicPr preferRelativeResize="0"/>
          <p:nvPr/>
        </p:nvPicPr>
        <p:blipFill>
          <a:blip r:embed="rId3">
            <a:alphaModFix/>
          </a:blip>
          <a:stretch>
            <a:fillRect/>
          </a:stretch>
        </p:blipFill>
        <p:spPr>
          <a:xfrm>
            <a:off x="123050" y="1496175"/>
            <a:ext cx="3796401" cy="3098624"/>
          </a:xfrm>
          <a:prstGeom prst="rect">
            <a:avLst/>
          </a:prstGeom>
          <a:noFill/>
          <a:ln>
            <a:noFill/>
          </a:ln>
        </p:spPr>
      </p:pic>
      <p:pic>
        <p:nvPicPr>
          <p:cNvPr id="306" name="Google Shape;306;p33"/>
          <p:cNvPicPr preferRelativeResize="0"/>
          <p:nvPr/>
        </p:nvPicPr>
        <p:blipFill>
          <a:blip r:embed="rId4">
            <a:alphaModFix/>
          </a:blip>
          <a:stretch>
            <a:fillRect/>
          </a:stretch>
        </p:blipFill>
        <p:spPr>
          <a:xfrm>
            <a:off x="4148275" y="1496175"/>
            <a:ext cx="4888075" cy="3289375"/>
          </a:xfrm>
          <a:prstGeom prst="rect">
            <a:avLst/>
          </a:prstGeom>
          <a:noFill/>
          <a:ln>
            <a:noFill/>
          </a:ln>
        </p:spPr>
      </p:pic>
      <p:sp>
        <p:nvSpPr>
          <p:cNvPr id="307" name="Google Shape;307;p33"/>
          <p:cNvSpPr/>
          <p:nvPr/>
        </p:nvSpPr>
        <p:spPr>
          <a:xfrm>
            <a:off x="3188275" y="3116800"/>
            <a:ext cx="731100" cy="449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2637525" y="3665525"/>
            <a:ext cx="639600" cy="349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214800" y="3665525"/>
            <a:ext cx="1399200" cy="543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in a worst case scenario the hybrid energy system adds value</a:t>
            </a:r>
            <a:endParaRPr/>
          </a:p>
        </p:txBody>
      </p:sp>
      <p:pic>
        <p:nvPicPr>
          <p:cNvPr id="315" name="Google Shape;315;p34"/>
          <p:cNvPicPr preferRelativeResize="0"/>
          <p:nvPr/>
        </p:nvPicPr>
        <p:blipFill>
          <a:blip r:embed="rId3">
            <a:alphaModFix/>
          </a:blip>
          <a:stretch>
            <a:fillRect/>
          </a:stretch>
        </p:blipFill>
        <p:spPr>
          <a:xfrm>
            <a:off x="1154512" y="1344475"/>
            <a:ext cx="6766524" cy="3734700"/>
          </a:xfrm>
          <a:prstGeom prst="rect">
            <a:avLst/>
          </a:prstGeom>
          <a:noFill/>
          <a:ln>
            <a:noFill/>
          </a:ln>
        </p:spPr>
      </p:pic>
      <p:sp>
        <p:nvSpPr>
          <p:cNvPr id="316" name="Google Shape;316;p34"/>
          <p:cNvSpPr/>
          <p:nvPr/>
        </p:nvSpPr>
        <p:spPr>
          <a:xfrm>
            <a:off x="2124025" y="2424575"/>
            <a:ext cx="8079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a:off x="5169100" y="2991025"/>
            <a:ext cx="8079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txBox="1"/>
          <p:nvPr/>
        </p:nvSpPr>
        <p:spPr>
          <a:xfrm>
            <a:off x="5348900" y="1967450"/>
            <a:ext cx="9330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$0.01015</a:t>
            </a:r>
            <a:endParaRPr/>
          </a:p>
        </p:txBody>
      </p:sp>
      <p:cxnSp>
        <p:nvCxnSpPr>
          <p:cNvPr id="319" name="Google Shape;319;p34"/>
          <p:cNvCxnSpPr>
            <a:stCxn id="316" idx="6"/>
            <a:endCxn id="318" idx="1"/>
          </p:cNvCxnSpPr>
          <p:nvPr/>
        </p:nvCxnSpPr>
        <p:spPr>
          <a:xfrm flipH="1" rot="10800000">
            <a:off x="2931925" y="2151575"/>
            <a:ext cx="2417100" cy="493800"/>
          </a:xfrm>
          <a:prstGeom prst="straightConnector1">
            <a:avLst/>
          </a:prstGeom>
          <a:noFill/>
          <a:ln cap="flat" cmpd="sng" w="9525">
            <a:solidFill>
              <a:srgbClr val="FF0000"/>
            </a:solidFill>
            <a:prstDash val="solid"/>
            <a:round/>
            <a:headEnd len="med" w="med" type="none"/>
            <a:tailEnd len="med" w="med" type="triangle"/>
          </a:ln>
        </p:spPr>
      </p:cxnSp>
      <p:sp>
        <p:nvSpPr>
          <p:cNvPr id="320" name="Google Shape;320;p34"/>
          <p:cNvSpPr/>
          <p:nvPr/>
        </p:nvSpPr>
        <p:spPr>
          <a:xfrm>
            <a:off x="5348900" y="1930700"/>
            <a:ext cx="9330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34"/>
          <p:cNvCxnSpPr>
            <a:endCxn id="320" idx="4"/>
          </p:cNvCxnSpPr>
          <p:nvPr/>
        </p:nvCxnSpPr>
        <p:spPr>
          <a:xfrm flipH="1" rot="10800000">
            <a:off x="5573000" y="2372300"/>
            <a:ext cx="242400" cy="618600"/>
          </a:xfrm>
          <a:prstGeom prst="straightConnector1">
            <a:avLst/>
          </a:prstGeom>
          <a:noFill/>
          <a:ln cap="flat" cmpd="sng" w="9525">
            <a:solidFill>
              <a:srgbClr val="FF0000"/>
            </a:solidFill>
            <a:prstDash val="solid"/>
            <a:round/>
            <a:headEnd len="med" w="med" type="none"/>
            <a:tailEnd len="med" w="med" type="triangle"/>
          </a:ln>
        </p:spPr>
      </p:cxnSp>
      <p:sp>
        <p:nvSpPr>
          <p:cNvPr id="322" name="Google Shape;322;p34"/>
          <p:cNvSpPr/>
          <p:nvPr/>
        </p:nvSpPr>
        <p:spPr>
          <a:xfrm>
            <a:off x="6742250" y="1930700"/>
            <a:ext cx="9330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txBox="1"/>
          <p:nvPr/>
        </p:nvSpPr>
        <p:spPr>
          <a:xfrm>
            <a:off x="6742250" y="1967450"/>
            <a:ext cx="9852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$0.03569</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5"/>
          <p:cNvSpPr txBox="1"/>
          <p:nvPr>
            <p:ph type="title"/>
          </p:nvPr>
        </p:nvSpPr>
        <p:spPr>
          <a:xfrm>
            <a:off x="11050" y="72600"/>
            <a:ext cx="91440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Nuclear-Renewable Hybrid Energy System LCOE</a:t>
            </a:r>
            <a:endParaRPr/>
          </a:p>
        </p:txBody>
      </p:sp>
      <p:pic>
        <p:nvPicPr>
          <p:cNvPr id="329" name="Google Shape;329;p35"/>
          <p:cNvPicPr preferRelativeResize="0"/>
          <p:nvPr/>
        </p:nvPicPr>
        <p:blipFill>
          <a:blip r:embed="rId3">
            <a:alphaModFix/>
          </a:blip>
          <a:stretch>
            <a:fillRect/>
          </a:stretch>
        </p:blipFill>
        <p:spPr>
          <a:xfrm>
            <a:off x="1521287" y="1396950"/>
            <a:ext cx="6123524" cy="3678100"/>
          </a:xfrm>
          <a:prstGeom prst="rect">
            <a:avLst/>
          </a:prstGeom>
          <a:noFill/>
          <a:ln>
            <a:noFill/>
          </a:ln>
        </p:spPr>
      </p:pic>
      <p:sp>
        <p:nvSpPr>
          <p:cNvPr id="330" name="Google Shape;330;p35"/>
          <p:cNvSpPr/>
          <p:nvPr/>
        </p:nvSpPr>
        <p:spPr>
          <a:xfrm>
            <a:off x="3715875" y="1662900"/>
            <a:ext cx="8079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5083550" y="1858100"/>
            <a:ext cx="8079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6485450" y="2233000"/>
            <a:ext cx="807900" cy="44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6"/>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38" name="Google Shape;338;p36"/>
          <p:cNvSpPr txBox="1"/>
          <p:nvPr>
            <p:ph idx="1" type="body"/>
          </p:nvPr>
        </p:nvSpPr>
        <p:spPr>
          <a:xfrm flipH="1">
            <a:off x="322750" y="1246525"/>
            <a:ext cx="8520600" cy="318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666666"/>
                </a:solidFill>
              </a:rPr>
              <a:t>The current mode of energy production cannot support the grid nor the environment in the long term</a:t>
            </a:r>
            <a:endParaRPr>
              <a:solidFill>
                <a:srgbClr val="666666"/>
              </a:solidFill>
            </a:endParaRPr>
          </a:p>
          <a:p>
            <a:pPr indent="-342900" lvl="0" marL="457200" rtl="0" algn="l">
              <a:spcBef>
                <a:spcPts val="0"/>
              </a:spcBef>
              <a:spcAft>
                <a:spcPts val="0"/>
              </a:spcAft>
              <a:buClr>
                <a:srgbClr val="666666"/>
              </a:buClr>
              <a:buSzPts val="1800"/>
              <a:buChar char="●"/>
            </a:pPr>
            <a:r>
              <a:rPr lang="en">
                <a:solidFill>
                  <a:srgbClr val="666666"/>
                </a:solidFill>
              </a:rPr>
              <a:t>Hybrid Energy Systems are important for achieving a clean and sustainable grid </a:t>
            </a:r>
            <a:endParaRPr>
              <a:solidFill>
                <a:srgbClr val="666666"/>
              </a:solidFill>
            </a:endParaRPr>
          </a:p>
          <a:p>
            <a:pPr indent="-342900" lvl="0" marL="457200" rtl="0" algn="l">
              <a:spcBef>
                <a:spcPts val="0"/>
              </a:spcBef>
              <a:spcAft>
                <a:spcPts val="0"/>
              </a:spcAft>
              <a:buSzPts val="1800"/>
              <a:buChar char="●"/>
            </a:pPr>
            <a:r>
              <a:rPr lang="en"/>
              <a:t>The Nuclear-Hybrid Energy System is a clean and affordable solution to increasing grid volatility due to renewable penetration</a:t>
            </a:r>
            <a:endParaRPr/>
          </a:p>
          <a:p>
            <a:pPr indent="-342900" lvl="0" marL="457200" rtl="0" algn="l">
              <a:spcBef>
                <a:spcPts val="0"/>
              </a:spcBef>
              <a:spcAft>
                <a:spcPts val="0"/>
              </a:spcAft>
              <a:buSzPts val="1800"/>
              <a:buChar char="●"/>
            </a:pPr>
            <a:r>
              <a:rPr lang="en"/>
              <a:t>The integration of a secondary industry process allows the nuclear reactor to “load follow” and to be more affordable. </a:t>
            </a:r>
            <a:endParaRPr/>
          </a:p>
          <a:p>
            <a:pPr indent="-342900" lvl="0" marL="457200" rtl="0" algn="l">
              <a:spcBef>
                <a:spcPts val="0"/>
              </a:spcBef>
              <a:spcAft>
                <a:spcPts val="0"/>
              </a:spcAft>
              <a:buSzPts val="1800"/>
              <a:buChar char="●"/>
            </a:pPr>
            <a:r>
              <a:rPr lang="en"/>
              <a:t>Economic savings allow programs like California’s goal to reach 50% energy production from renewables to be economical.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7"/>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a:t>
            </a:r>
            <a:endParaRPr/>
          </a:p>
        </p:txBody>
      </p:sp>
      <p:sp>
        <p:nvSpPr>
          <p:cNvPr id="344" name="Google Shape;344;p37"/>
          <p:cNvSpPr txBox="1"/>
          <p:nvPr>
            <p:ph idx="1" type="body"/>
          </p:nvPr>
        </p:nvSpPr>
        <p:spPr>
          <a:xfrm flipH="1">
            <a:off x="322750" y="1322788"/>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Principal Investigator: Max Fratoni</a:t>
            </a:r>
            <a:endParaRPr sz="2400"/>
          </a:p>
          <a:p>
            <a:pPr indent="-381000" lvl="0" marL="457200" rtl="0" algn="l">
              <a:spcBef>
                <a:spcPts val="0"/>
              </a:spcBef>
              <a:spcAft>
                <a:spcPts val="0"/>
              </a:spcAft>
              <a:buSzPts val="2400"/>
              <a:buChar char="●"/>
            </a:pPr>
            <a:r>
              <a:rPr lang="en" sz="2400"/>
              <a:t>The Nuclear Engineering Department</a:t>
            </a:r>
            <a:endParaRPr sz="2400"/>
          </a:p>
          <a:p>
            <a:pPr indent="-381000" lvl="0" marL="457200" rtl="0" algn="l">
              <a:spcBef>
                <a:spcPts val="0"/>
              </a:spcBef>
              <a:spcAft>
                <a:spcPts val="0"/>
              </a:spcAft>
              <a:buSzPts val="2400"/>
              <a:buChar char="●"/>
            </a:pPr>
            <a:r>
              <a:rPr lang="en" sz="2400"/>
              <a:t>The Fung Institute</a:t>
            </a:r>
            <a:endParaRPr sz="2400"/>
          </a:p>
        </p:txBody>
      </p:sp>
      <p:pic>
        <p:nvPicPr>
          <p:cNvPr id="345" name="Google Shape;345;p37"/>
          <p:cNvPicPr preferRelativeResize="0"/>
          <p:nvPr/>
        </p:nvPicPr>
        <p:blipFill>
          <a:blip r:embed="rId3">
            <a:alphaModFix/>
          </a:blip>
          <a:stretch>
            <a:fillRect/>
          </a:stretch>
        </p:blipFill>
        <p:spPr>
          <a:xfrm>
            <a:off x="150175" y="3867000"/>
            <a:ext cx="3704325" cy="1184725"/>
          </a:xfrm>
          <a:prstGeom prst="rect">
            <a:avLst/>
          </a:prstGeom>
          <a:noFill/>
          <a:ln>
            <a:noFill/>
          </a:ln>
        </p:spPr>
      </p:pic>
      <p:pic>
        <p:nvPicPr>
          <p:cNvPr id="346" name="Google Shape;346;p37"/>
          <p:cNvPicPr preferRelativeResize="0"/>
          <p:nvPr/>
        </p:nvPicPr>
        <p:blipFill>
          <a:blip r:embed="rId4">
            <a:alphaModFix/>
          </a:blip>
          <a:stretch>
            <a:fillRect/>
          </a:stretch>
        </p:blipFill>
        <p:spPr>
          <a:xfrm>
            <a:off x="4597613" y="3810000"/>
            <a:ext cx="3419475" cy="133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calculations we take three different scenarios to account for unexpected costs</a:t>
            </a:r>
            <a:endParaRPr/>
          </a:p>
        </p:txBody>
      </p:sp>
      <p:sp>
        <p:nvSpPr>
          <p:cNvPr id="352" name="Google Shape;352;p38"/>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3" name="Google Shape;353;p38"/>
          <p:cNvPicPr preferRelativeResize="0"/>
          <p:nvPr/>
        </p:nvPicPr>
        <p:blipFill>
          <a:blip r:embed="rId3">
            <a:alphaModFix/>
          </a:blip>
          <a:stretch>
            <a:fillRect/>
          </a:stretch>
        </p:blipFill>
        <p:spPr>
          <a:xfrm>
            <a:off x="1299025" y="1288875"/>
            <a:ext cx="6545930" cy="3854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9"/>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A.1. Hydrogen Plant Profitability</a:t>
            </a:r>
            <a:endParaRPr/>
          </a:p>
        </p:txBody>
      </p:sp>
      <p:pic>
        <p:nvPicPr>
          <p:cNvPr id="359" name="Google Shape;359;p39"/>
          <p:cNvPicPr preferRelativeResize="0"/>
          <p:nvPr/>
        </p:nvPicPr>
        <p:blipFill>
          <a:blip r:embed="rId3">
            <a:alphaModFix/>
          </a:blip>
          <a:stretch>
            <a:fillRect/>
          </a:stretch>
        </p:blipFill>
        <p:spPr>
          <a:xfrm>
            <a:off x="311712" y="1973650"/>
            <a:ext cx="8406375" cy="2305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0"/>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A.2. NR-HES</a:t>
            </a:r>
            <a:endParaRPr/>
          </a:p>
        </p:txBody>
      </p:sp>
      <p:sp>
        <p:nvSpPr>
          <p:cNvPr id="365" name="Google Shape;365;p40"/>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6" name="Google Shape;366;p40"/>
          <p:cNvPicPr preferRelativeResize="0"/>
          <p:nvPr/>
        </p:nvPicPr>
        <p:blipFill>
          <a:blip r:embed="rId3">
            <a:alphaModFix/>
          </a:blip>
          <a:stretch>
            <a:fillRect/>
          </a:stretch>
        </p:blipFill>
        <p:spPr>
          <a:xfrm>
            <a:off x="1336988" y="1425528"/>
            <a:ext cx="6845275" cy="1437775"/>
          </a:xfrm>
          <a:prstGeom prst="rect">
            <a:avLst/>
          </a:prstGeom>
          <a:noFill/>
          <a:ln>
            <a:noFill/>
          </a:ln>
        </p:spPr>
      </p:pic>
      <p:pic>
        <p:nvPicPr>
          <p:cNvPr id="367" name="Google Shape;367;p40"/>
          <p:cNvPicPr preferRelativeResize="0"/>
          <p:nvPr/>
        </p:nvPicPr>
        <p:blipFill>
          <a:blip r:embed="rId4">
            <a:alphaModFix/>
          </a:blip>
          <a:stretch>
            <a:fillRect/>
          </a:stretch>
        </p:blipFill>
        <p:spPr>
          <a:xfrm>
            <a:off x="915950" y="2993850"/>
            <a:ext cx="7687349" cy="2043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1"/>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A.3. NR-HES LCOE for different scenarios</a:t>
            </a:r>
            <a:endParaRPr/>
          </a:p>
        </p:txBody>
      </p:sp>
      <p:sp>
        <p:nvSpPr>
          <p:cNvPr id="373" name="Google Shape;373;p41"/>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4" name="Google Shape;374;p41"/>
          <p:cNvPicPr preferRelativeResize="0"/>
          <p:nvPr/>
        </p:nvPicPr>
        <p:blipFill>
          <a:blip r:embed="rId3">
            <a:alphaModFix/>
          </a:blip>
          <a:stretch>
            <a:fillRect/>
          </a:stretch>
        </p:blipFill>
        <p:spPr>
          <a:xfrm>
            <a:off x="272050" y="1485250"/>
            <a:ext cx="8447252" cy="336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5"/>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issue with the current energy market</a:t>
            </a:r>
            <a:endParaRPr/>
          </a:p>
        </p:txBody>
      </p:sp>
      <p:pic>
        <p:nvPicPr>
          <p:cNvPr id="85" name="Google Shape;85;p15"/>
          <p:cNvPicPr preferRelativeResize="0"/>
          <p:nvPr/>
        </p:nvPicPr>
        <p:blipFill rotWithShape="1">
          <a:blip r:embed="rId3">
            <a:alphaModFix/>
          </a:blip>
          <a:srcRect b="0" l="0" r="0" t="0"/>
          <a:stretch/>
        </p:blipFill>
        <p:spPr>
          <a:xfrm>
            <a:off x="3598447" y="2871905"/>
            <a:ext cx="1947100" cy="1947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2"/>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Hydrogen Plant Costs</a:t>
            </a:r>
            <a:endParaRPr/>
          </a:p>
        </p:txBody>
      </p:sp>
      <p:sp>
        <p:nvSpPr>
          <p:cNvPr id="380" name="Google Shape;380;p42"/>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1" name="Google Shape;381;p42"/>
          <p:cNvPicPr preferRelativeResize="0"/>
          <p:nvPr/>
        </p:nvPicPr>
        <p:blipFill>
          <a:blip r:embed="rId3">
            <a:alphaModFix/>
          </a:blip>
          <a:stretch>
            <a:fillRect/>
          </a:stretch>
        </p:blipFill>
        <p:spPr>
          <a:xfrm>
            <a:off x="1469737" y="2184300"/>
            <a:ext cx="6204524" cy="2959200"/>
          </a:xfrm>
          <a:prstGeom prst="rect">
            <a:avLst/>
          </a:prstGeom>
          <a:noFill/>
          <a:ln>
            <a:noFill/>
          </a:ln>
        </p:spPr>
      </p:pic>
      <p:pic>
        <p:nvPicPr>
          <p:cNvPr id="382" name="Google Shape;382;p42"/>
          <p:cNvPicPr preferRelativeResize="0"/>
          <p:nvPr/>
        </p:nvPicPr>
        <p:blipFill>
          <a:blip r:embed="rId4">
            <a:alphaModFix/>
          </a:blip>
          <a:stretch>
            <a:fillRect/>
          </a:stretch>
        </p:blipFill>
        <p:spPr>
          <a:xfrm>
            <a:off x="984175" y="781063"/>
            <a:ext cx="7175624" cy="130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43"/>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Hydrogen Plant Annual Operating Cost</a:t>
            </a:r>
            <a:endParaRPr/>
          </a:p>
        </p:txBody>
      </p:sp>
      <p:sp>
        <p:nvSpPr>
          <p:cNvPr id="388" name="Google Shape;388;p43"/>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9" name="Google Shape;389;p43"/>
          <p:cNvPicPr preferRelativeResize="0"/>
          <p:nvPr/>
        </p:nvPicPr>
        <p:blipFill>
          <a:blip r:embed="rId3">
            <a:alphaModFix/>
          </a:blip>
          <a:stretch>
            <a:fillRect/>
          </a:stretch>
        </p:blipFill>
        <p:spPr>
          <a:xfrm>
            <a:off x="0" y="1737329"/>
            <a:ext cx="9143999" cy="16688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4"/>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A.4. NR-HES for Different Scenarios</a:t>
            </a:r>
            <a:endParaRPr/>
          </a:p>
        </p:txBody>
      </p:sp>
      <p:sp>
        <p:nvSpPr>
          <p:cNvPr id="395" name="Google Shape;395;p44"/>
          <p:cNvSpPr txBox="1"/>
          <p:nvPr>
            <p:ph idx="1" type="body"/>
          </p:nvPr>
        </p:nvSpPr>
        <p:spPr>
          <a:xfrm flipH="1">
            <a:off x="322750" y="11703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6" name="Google Shape;396;p44"/>
          <p:cNvPicPr preferRelativeResize="0"/>
          <p:nvPr/>
        </p:nvPicPr>
        <p:blipFill>
          <a:blip r:embed="rId3">
            <a:alphaModFix/>
          </a:blip>
          <a:stretch>
            <a:fillRect/>
          </a:stretch>
        </p:blipFill>
        <p:spPr>
          <a:xfrm>
            <a:off x="1070800" y="1315450"/>
            <a:ext cx="7024500" cy="38280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Solutions are not sustainable</a:t>
            </a:r>
            <a:endParaRPr/>
          </a:p>
        </p:txBody>
      </p:sp>
      <p:pic>
        <p:nvPicPr>
          <p:cNvPr id="402" name="Google Shape;402;p45"/>
          <p:cNvPicPr preferRelativeResize="0"/>
          <p:nvPr/>
        </p:nvPicPr>
        <p:blipFill rotWithShape="1">
          <a:blip r:embed="rId3">
            <a:alphaModFix/>
          </a:blip>
          <a:srcRect b="7646" l="0" r="0" t="19462"/>
          <a:stretch/>
        </p:blipFill>
        <p:spPr>
          <a:xfrm>
            <a:off x="305675" y="2032425"/>
            <a:ext cx="5031050" cy="3141749"/>
          </a:xfrm>
          <a:prstGeom prst="rect">
            <a:avLst/>
          </a:prstGeom>
          <a:noFill/>
          <a:ln>
            <a:noFill/>
          </a:ln>
        </p:spPr>
      </p:pic>
      <p:pic>
        <p:nvPicPr>
          <p:cNvPr id="403" name="Google Shape;403;p45"/>
          <p:cNvPicPr preferRelativeResize="0"/>
          <p:nvPr/>
        </p:nvPicPr>
        <p:blipFill>
          <a:blip r:embed="rId4">
            <a:alphaModFix/>
          </a:blip>
          <a:stretch>
            <a:fillRect/>
          </a:stretch>
        </p:blipFill>
        <p:spPr>
          <a:xfrm>
            <a:off x="1019952" y="2197738"/>
            <a:ext cx="4114274" cy="1177306"/>
          </a:xfrm>
          <a:prstGeom prst="rect">
            <a:avLst/>
          </a:prstGeom>
          <a:noFill/>
          <a:ln>
            <a:noFill/>
          </a:ln>
        </p:spPr>
      </p:pic>
      <p:sp>
        <p:nvSpPr>
          <p:cNvPr id="404" name="Google Shape;404;p45"/>
          <p:cNvSpPr/>
          <p:nvPr/>
        </p:nvSpPr>
        <p:spPr>
          <a:xfrm>
            <a:off x="1019952" y="2368058"/>
            <a:ext cx="4113835" cy="962095"/>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114300">
            <a:solidFill>
              <a:srgbClr val="FF9900"/>
            </a:solidFill>
            <a:prstDash val="solid"/>
            <a:round/>
            <a:headEnd len="med" w="med" type="none"/>
            <a:tailEnd len="med" w="med" type="none"/>
          </a:ln>
        </p:spPr>
      </p:sp>
      <p:sp>
        <p:nvSpPr>
          <p:cNvPr id="405" name="Google Shape;405;p45"/>
          <p:cNvSpPr/>
          <p:nvPr/>
        </p:nvSpPr>
        <p:spPr>
          <a:xfrm>
            <a:off x="1019932" y="3375053"/>
            <a:ext cx="4114200" cy="1335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5"/>
          <p:cNvSpPr txBox="1"/>
          <p:nvPr/>
        </p:nvSpPr>
        <p:spPr>
          <a:xfrm>
            <a:off x="292850" y="1411250"/>
            <a:ext cx="88995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Compensating With Fossil Fuels: </a:t>
            </a:r>
            <a:r>
              <a:rPr lang="en" sz="2400"/>
              <a:t>Increases carbon emissions</a:t>
            </a:r>
            <a:endParaRPr sz="2400"/>
          </a:p>
        </p:txBody>
      </p:sp>
      <p:sp>
        <p:nvSpPr>
          <p:cNvPr id="407" name="Google Shape;407;p45"/>
          <p:cNvSpPr/>
          <p:nvPr/>
        </p:nvSpPr>
        <p:spPr>
          <a:xfrm>
            <a:off x="5370000" y="2367288"/>
            <a:ext cx="439800" cy="439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5370000" y="3756388"/>
            <a:ext cx="439800" cy="439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txBox="1"/>
          <p:nvPr/>
        </p:nvSpPr>
        <p:spPr>
          <a:xfrm>
            <a:off x="6013450" y="2357000"/>
            <a:ext cx="30189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Standby Fossil Fuel Generators	</a:t>
            </a:r>
            <a:r>
              <a:rPr b="1" lang="en"/>
              <a:t>Energy Supply</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Energy Demand</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Clr>
                <a:srgbClr val="000000"/>
              </a:buClr>
              <a:buSzPts val="1100"/>
              <a:buFont typeface="Arial"/>
              <a:buNone/>
            </a:pPr>
            <a:r>
              <a:rPr b="1" lang="en"/>
              <a:t>Base-load Energy Supply </a:t>
            </a:r>
            <a:endParaRPr b="1"/>
          </a:p>
        </p:txBody>
      </p:sp>
      <p:cxnSp>
        <p:nvCxnSpPr>
          <p:cNvPr id="410" name="Google Shape;410;p45"/>
          <p:cNvCxnSpPr/>
          <p:nvPr/>
        </p:nvCxnSpPr>
        <p:spPr>
          <a:xfrm>
            <a:off x="5368800" y="3298850"/>
            <a:ext cx="442200" cy="0"/>
          </a:xfrm>
          <a:prstGeom prst="straightConnector1">
            <a:avLst/>
          </a:prstGeom>
          <a:noFill/>
          <a:ln cap="flat" cmpd="sng" w="76200">
            <a:solidFill>
              <a:srgbClr val="FF9900"/>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6"/>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Supercritical Steam Generator</a:t>
            </a:r>
            <a:endParaRPr/>
          </a:p>
        </p:txBody>
      </p:sp>
      <p:sp>
        <p:nvSpPr>
          <p:cNvPr id="416" name="Google Shape;416;p46"/>
          <p:cNvSpPr txBox="1"/>
          <p:nvPr>
            <p:ph idx="1" type="body"/>
          </p:nvPr>
        </p:nvSpPr>
        <p:spPr>
          <a:xfrm flipH="1">
            <a:off x="322750" y="1294700"/>
            <a:ext cx="8520600" cy="43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Heat transfer correlation for supercritical water flow in vertical bare tubes</a:t>
            </a:r>
            <a:endParaRPr b="1">
              <a:solidFill>
                <a:srgbClr val="000000"/>
              </a:solidFill>
            </a:endParaRPr>
          </a:p>
        </p:txBody>
      </p:sp>
      <p:pic>
        <p:nvPicPr>
          <p:cNvPr id="417" name="Google Shape;417;p46"/>
          <p:cNvPicPr preferRelativeResize="0"/>
          <p:nvPr/>
        </p:nvPicPr>
        <p:blipFill>
          <a:blip r:embed="rId3">
            <a:alphaModFix/>
          </a:blip>
          <a:stretch>
            <a:fillRect/>
          </a:stretch>
        </p:blipFill>
        <p:spPr>
          <a:xfrm>
            <a:off x="152400" y="1882700"/>
            <a:ext cx="3771900" cy="457200"/>
          </a:xfrm>
          <a:prstGeom prst="rect">
            <a:avLst/>
          </a:prstGeom>
          <a:noFill/>
          <a:ln>
            <a:noFill/>
          </a:ln>
        </p:spPr>
      </p:pic>
      <p:sp>
        <p:nvSpPr>
          <p:cNvPr id="418" name="Google Shape;418;p46"/>
          <p:cNvSpPr txBox="1"/>
          <p:nvPr/>
        </p:nvSpPr>
        <p:spPr>
          <a:xfrm>
            <a:off x="1106375" y="2624725"/>
            <a:ext cx="4813800" cy="236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24 MPa,</a:t>
            </a:r>
            <a:endParaRPr/>
          </a:p>
          <a:p>
            <a:pPr indent="-317500" lvl="0" marL="457200" rtl="0" algn="l">
              <a:spcBef>
                <a:spcPts val="0"/>
              </a:spcBef>
              <a:spcAft>
                <a:spcPts val="0"/>
              </a:spcAft>
              <a:buSzPts val="1400"/>
              <a:buChar char="●"/>
            </a:pPr>
            <a:r>
              <a:rPr lang="en"/>
              <a:t>mass fluxes from 200 to 1500 kg/m2s</a:t>
            </a:r>
            <a:endParaRPr/>
          </a:p>
          <a:p>
            <a:pPr indent="-317500" lvl="0" marL="457200" rtl="0" algn="l">
              <a:spcBef>
                <a:spcPts val="0"/>
              </a:spcBef>
              <a:spcAft>
                <a:spcPts val="0"/>
              </a:spcAft>
              <a:buSzPts val="1400"/>
              <a:buChar char="●"/>
            </a:pPr>
            <a:r>
              <a:rPr lang="en"/>
              <a:t>heat fluxes up to 1250 kW/m2</a:t>
            </a:r>
            <a:endParaRPr/>
          </a:p>
          <a:p>
            <a:pPr indent="-317500" lvl="0" marL="457200" rtl="0" algn="l">
              <a:spcBef>
                <a:spcPts val="0"/>
              </a:spcBef>
              <a:spcAft>
                <a:spcPts val="0"/>
              </a:spcAft>
              <a:buSzPts val="1400"/>
              <a:buChar char="●"/>
            </a:pPr>
            <a:r>
              <a:rPr lang="en"/>
              <a:t>Inlet temperatures from 320 to 350ºC.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±25% HTC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7"/>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Sliding Pressure</a:t>
            </a:r>
            <a:endParaRPr/>
          </a:p>
        </p:txBody>
      </p:sp>
      <p:sp>
        <p:nvSpPr>
          <p:cNvPr id="424" name="Google Shape;424;p47"/>
          <p:cNvSpPr txBox="1"/>
          <p:nvPr>
            <p:ph idx="1" type="body"/>
          </p:nvPr>
        </p:nvSpPr>
        <p:spPr>
          <a:xfrm flipH="1">
            <a:off x="322800" y="1170400"/>
            <a:ext cx="426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1100">
                <a:solidFill>
                  <a:schemeClr val="dk2"/>
                </a:solidFill>
                <a:latin typeface="Arial"/>
                <a:ea typeface="Arial"/>
                <a:cs typeface="Arial"/>
                <a:sym typeface="Arial"/>
              </a:rPr>
              <a:t>this case, inlet turbine areas remain constant, and the</a:t>
            </a:r>
            <a:endParaRPr sz="1100">
              <a:solidFill>
                <a:schemeClr val="dk2"/>
              </a:solidFill>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1100">
                <a:solidFill>
                  <a:schemeClr val="dk2"/>
                </a:solidFill>
                <a:latin typeface="Arial"/>
                <a:ea typeface="Arial"/>
                <a:cs typeface="Arial"/>
                <a:sym typeface="Arial"/>
              </a:rPr>
              <a:t>live steam pressures will naturally result, function of</a:t>
            </a:r>
            <a:endParaRPr sz="1100">
              <a:solidFill>
                <a:schemeClr val="dk2"/>
              </a:solidFill>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1100">
                <a:solidFill>
                  <a:schemeClr val="dk2"/>
                </a:solidFill>
                <a:latin typeface="Arial"/>
                <a:ea typeface="Arial"/>
                <a:cs typeface="Arial"/>
                <a:sym typeface="Arial"/>
              </a:rPr>
              <a:t>the live steam flows (turbine loads)</a:t>
            </a:r>
            <a:endParaRPr sz="1100">
              <a:solidFill>
                <a:schemeClr val="dk2"/>
              </a:solidFill>
              <a:latin typeface="Arial"/>
              <a:ea typeface="Arial"/>
              <a:cs typeface="Arial"/>
              <a:sym typeface="Arial"/>
            </a:endParaRPr>
          </a:p>
          <a:p>
            <a:pPr indent="0" lvl="0" marL="0" rtl="0" algn="l">
              <a:spcBef>
                <a:spcPts val="1600"/>
              </a:spcBef>
              <a:spcAft>
                <a:spcPts val="1600"/>
              </a:spcAft>
              <a:buNone/>
            </a:pPr>
            <a:r>
              <a:t/>
            </a:r>
            <a:endParaRPr/>
          </a:p>
        </p:txBody>
      </p:sp>
      <p:pic>
        <p:nvPicPr>
          <p:cNvPr id="425" name="Google Shape;425;p47"/>
          <p:cNvPicPr preferRelativeResize="0"/>
          <p:nvPr/>
        </p:nvPicPr>
        <p:blipFill>
          <a:blip r:embed="rId3">
            <a:alphaModFix/>
          </a:blip>
          <a:stretch>
            <a:fillRect/>
          </a:stretch>
        </p:blipFill>
        <p:spPr>
          <a:xfrm>
            <a:off x="4742700" y="839825"/>
            <a:ext cx="3590925" cy="2609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8"/>
          <p:cNvSpPr txBox="1"/>
          <p:nvPr/>
        </p:nvSpPr>
        <p:spPr>
          <a:xfrm>
            <a:off x="2440825" y="1392700"/>
            <a:ext cx="1977000" cy="3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Simulink/Matlab</a:t>
            </a:r>
            <a:endParaRPr b="1" sz="1600"/>
          </a:p>
        </p:txBody>
      </p:sp>
      <p:sp>
        <p:nvSpPr>
          <p:cNvPr id="431" name="Google Shape;431;p48"/>
          <p:cNvSpPr/>
          <p:nvPr/>
        </p:nvSpPr>
        <p:spPr>
          <a:xfrm>
            <a:off x="123675" y="2783475"/>
            <a:ext cx="1834200" cy="737400"/>
          </a:xfrm>
          <a:prstGeom prst="rightArrow">
            <a:avLst>
              <a:gd fmla="val 50000" name="adj1"/>
              <a:gd fmla="val 50000" name="adj2"/>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8"/>
          <p:cNvSpPr txBox="1"/>
          <p:nvPr/>
        </p:nvSpPr>
        <p:spPr>
          <a:xfrm>
            <a:off x="124650" y="2974725"/>
            <a:ext cx="1588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Electricity Demand</a:t>
            </a:r>
            <a:endParaRPr sz="1200"/>
          </a:p>
        </p:txBody>
      </p:sp>
      <p:sp>
        <p:nvSpPr>
          <p:cNvPr id="433" name="Google Shape;433;p48"/>
          <p:cNvSpPr/>
          <p:nvPr/>
        </p:nvSpPr>
        <p:spPr>
          <a:xfrm>
            <a:off x="5357325" y="2089975"/>
            <a:ext cx="1834200" cy="737400"/>
          </a:xfrm>
          <a:prstGeom prst="rightArrow">
            <a:avLst>
              <a:gd fmla="val 50000" name="adj1"/>
              <a:gd fmla="val 5000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8"/>
          <p:cNvSpPr/>
          <p:nvPr/>
        </p:nvSpPr>
        <p:spPr>
          <a:xfrm>
            <a:off x="5357325" y="3471425"/>
            <a:ext cx="1834200" cy="737400"/>
          </a:xfrm>
          <a:prstGeom prst="rightArrow">
            <a:avLst>
              <a:gd fmla="val 50000" name="adj1"/>
              <a:gd fmla="val 5000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8"/>
          <p:cNvSpPr txBox="1"/>
          <p:nvPr/>
        </p:nvSpPr>
        <p:spPr>
          <a:xfrm>
            <a:off x="333300" y="1392700"/>
            <a:ext cx="1323600" cy="6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Input</a:t>
            </a:r>
            <a:endParaRPr b="1" sz="1600"/>
          </a:p>
        </p:txBody>
      </p:sp>
      <p:sp>
        <p:nvSpPr>
          <p:cNvPr id="436" name="Google Shape;436;p48"/>
          <p:cNvSpPr txBox="1"/>
          <p:nvPr/>
        </p:nvSpPr>
        <p:spPr>
          <a:xfrm>
            <a:off x="4966375" y="1392700"/>
            <a:ext cx="1323600" cy="6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Output</a:t>
            </a:r>
            <a:endParaRPr b="1" sz="1600"/>
          </a:p>
        </p:txBody>
      </p:sp>
      <p:sp>
        <p:nvSpPr>
          <p:cNvPr id="437" name="Google Shape;437;p48"/>
          <p:cNvSpPr txBox="1"/>
          <p:nvPr/>
        </p:nvSpPr>
        <p:spPr>
          <a:xfrm>
            <a:off x="5357325" y="2288425"/>
            <a:ext cx="1588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Energy Production</a:t>
            </a:r>
            <a:endParaRPr sz="1200"/>
          </a:p>
        </p:txBody>
      </p:sp>
      <p:sp>
        <p:nvSpPr>
          <p:cNvPr id="438" name="Google Shape;438;p48"/>
          <p:cNvSpPr txBox="1"/>
          <p:nvPr/>
        </p:nvSpPr>
        <p:spPr>
          <a:xfrm>
            <a:off x="5357325" y="3669875"/>
            <a:ext cx="16923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Hydrogen Production</a:t>
            </a:r>
            <a:endParaRPr sz="1200"/>
          </a:p>
        </p:txBody>
      </p:sp>
      <p:sp>
        <p:nvSpPr>
          <p:cNvPr id="439" name="Google Shape;439;p48"/>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allows us to identify the hydrogen and electricity output of our NR-HES</a:t>
            </a:r>
            <a:endParaRPr/>
          </a:p>
        </p:txBody>
      </p:sp>
      <p:sp>
        <p:nvSpPr>
          <p:cNvPr id="440" name="Google Shape;440;p48"/>
          <p:cNvSpPr txBox="1"/>
          <p:nvPr/>
        </p:nvSpPr>
        <p:spPr>
          <a:xfrm>
            <a:off x="7468825" y="1392700"/>
            <a:ext cx="1323600" cy="5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Economics </a:t>
            </a:r>
            <a:endParaRPr b="1" sz="1600"/>
          </a:p>
        </p:txBody>
      </p:sp>
      <p:pic>
        <p:nvPicPr>
          <p:cNvPr id="441" name="Google Shape;441;p48"/>
          <p:cNvPicPr preferRelativeResize="0"/>
          <p:nvPr/>
        </p:nvPicPr>
        <p:blipFill rotWithShape="1">
          <a:blip r:embed="rId3">
            <a:alphaModFix/>
          </a:blip>
          <a:srcRect b="0" l="12859" r="11674" t="0"/>
          <a:stretch/>
        </p:blipFill>
        <p:spPr>
          <a:xfrm>
            <a:off x="7386000" y="2054200"/>
            <a:ext cx="1588500" cy="2104875"/>
          </a:xfrm>
          <a:prstGeom prst="rect">
            <a:avLst/>
          </a:prstGeom>
          <a:noFill/>
          <a:ln>
            <a:noFill/>
          </a:ln>
        </p:spPr>
      </p:pic>
      <p:pic>
        <p:nvPicPr>
          <p:cNvPr id="442" name="Google Shape;442;p48"/>
          <p:cNvPicPr preferRelativeResize="0"/>
          <p:nvPr/>
        </p:nvPicPr>
        <p:blipFill>
          <a:blip r:embed="rId4">
            <a:alphaModFix/>
          </a:blip>
          <a:stretch>
            <a:fillRect/>
          </a:stretch>
        </p:blipFill>
        <p:spPr>
          <a:xfrm>
            <a:off x="2110275" y="2134600"/>
            <a:ext cx="2637449" cy="1944077"/>
          </a:xfrm>
          <a:prstGeom prst="rect">
            <a:avLst/>
          </a:prstGeom>
          <a:noFill/>
          <a:ln cap="flat" cmpd="sng" w="381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9"/>
          <p:cNvSpPr txBox="1"/>
          <p:nvPr/>
        </p:nvSpPr>
        <p:spPr>
          <a:xfrm>
            <a:off x="3689800" y="2298625"/>
            <a:ext cx="44673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T_hot=T_cold+Q/(A*h)</a:t>
            </a:r>
            <a:endParaRPr b="1" sz="3000"/>
          </a:p>
        </p:txBody>
      </p:sp>
      <p:sp>
        <p:nvSpPr>
          <p:cNvPr id="448" name="Google Shape;448;p49"/>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MATLAB to find a Correlation Between Molten Salt and Steam Flow Rate</a:t>
            </a:r>
            <a:endParaRPr/>
          </a:p>
        </p:txBody>
      </p:sp>
      <p:pic>
        <p:nvPicPr>
          <p:cNvPr id="449" name="Google Shape;449;p49"/>
          <p:cNvPicPr preferRelativeResize="0"/>
          <p:nvPr/>
        </p:nvPicPr>
        <p:blipFill>
          <a:blip r:embed="rId3">
            <a:alphaModFix/>
          </a:blip>
          <a:stretch>
            <a:fillRect/>
          </a:stretch>
        </p:blipFill>
        <p:spPr>
          <a:xfrm>
            <a:off x="552400" y="1428450"/>
            <a:ext cx="6624325" cy="802975"/>
          </a:xfrm>
          <a:prstGeom prst="rect">
            <a:avLst/>
          </a:prstGeom>
          <a:noFill/>
          <a:ln>
            <a:noFill/>
          </a:ln>
        </p:spPr>
      </p:pic>
      <p:sp>
        <p:nvSpPr>
          <p:cNvPr id="450" name="Google Shape;450;p49"/>
          <p:cNvSpPr txBox="1"/>
          <p:nvPr/>
        </p:nvSpPr>
        <p:spPr>
          <a:xfrm>
            <a:off x="214050" y="4399325"/>
            <a:ext cx="24225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Heat input from Partial Molten Salt</a:t>
            </a:r>
            <a:endParaRPr sz="1800"/>
          </a:p>
        </p:txBody>
      </p:sp>
      <p:sp>
        <p:nvSpPr>
          <p:cNvPr id="451" name="Google Shape;451;p49"/>
          <p:cNvSpPr txBox="1"/>
          <p:nvPr/>
        </p:nvSpPr>
        <p:spPr>
          <a:xfrm>
            <a:off x="3050013" y="4712925"/>
            <a:ext cx="24225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Flow rate of Steam</a:t>
            </a:r>
            <a:endParaRPr sz="1800"/>
          </a:p>
        </p:txBody>
      </p:sp>
      <p:sp>
        <p:nvSpPr>
          <p:cNvPr id="452" name="Google Shape;452;p49"/>
          <p:cNvSpPr txBox="1"/>
          <p:nvPr/>
        </p:nvSpPr>
        <p:spPr>
          <a:xfrm>
            <a:off x="6084800" y="4733775"/>
            <a:ext cx="24225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Electricity Output</a:t>
            </a:r>
            <a:endParaRPr sz="1800"/>
          </a:p>
        </p:txBody>
      </p:sp>
      <p:sp>
        <p:nvSpPr>
          <p:cNvPr id="453" name="Google Shape;453;p49"/>
          <p:cNvSpPr/>
          <p:nvPr/>
        </p:nvSpPr>
        <p:spPr>
          <a:xfrm rot="-1498">
            <a:off x="2509877" y="3883536"/>
            <a:ext cx="688500" cy="2994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9"/>
          <p:cNvSpPr/>
          <p:nvPr/>
        </p:nvSpPr>
        <p:spPr>
          <a:xfrm>
            <a:off x="5367831" y="3889969"/>
            <a:ext cx="688500" cy="2994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49"/>
          <p:cNvPicPr preferRelativeResize="0"/>
          <p:nvPr/>
        </p:nvPicPr>
        <p:blipFill>
          <a:blip r:embed="rId4">
            <a:alphaModFix/>
          </a:blip>
          <a:stretch>
            <a:fillRect/>
          </a:stretch>
        </p:blipFill>
        <p:spPr>
          <a:xfrm>
            <a:off x="6421250" y="3449825"/>
            <a:ext cx="1359475" cy="1359475"/>
          </a:xfrm>
          <a:prstGeom prst="rect">
            <a:avLst/>
          </a:prstGeom>
          <a:noFill/>
          <a:ln>
            <a:noFill/>
          </a:ln>
        </p:spPr>
      </p:pic>
      <p:pic>
        <p:nvPicPr>
          <p:cNvPr id="456" name="Google Shape;456;p49"/>
          <p:cNvPicPr preferRelativeResize="0"/>
          <p:nvPr/>
        </p:nvPicPr>
        <p:blipFill>
          <a:blip r:embed="rId5">
            <a:alphaModFix/>
          </a:blip>
          <a:stretch>
            <a:fillRect/>
          </a:stretch>
        </p:blipFill>
        <p:spPr>
          <a:xfrm>
            <a:off x="3572925" y="3353450"/>
            <a:ext cx="1266955" cy="1359475"/>
          </a:xfrm>
          <a:prstGeom prst="rect">
            <a:avLst/>
          </a:prstGeom>
          <a:noFill/>
          <a:ln>
            <a:noFill/>
          </a:ln>
        </p:spPr>
      </p:pic>
      <p:pic>
        <p:nvPicPr>
          <p:cNvPr id="457" name="Google Shape;457;p49"/>
          <p:cNvPicPr preferRelativeResize="0"/>
          <p:nvPr/>
        </p:nvPicPr>
        <p:blipFill>
          <a:blip r:embed="rId6">
            <a:alphaModFix/>
          </a:blip>
          <a:stretch>
            <a:fillRect/>
          </a:stretch>
        </p:blipFill>
        <p:spPr>
          <a:xfrm>
            <a:off x="634975" y="3366925"/>
            <a:ext cx="1144100" cy="1144100"/>
          </a:xfrm>
          <a:prstGeom prst="rect">
            <a:avLst/>
          </a:prstGeom>
          <a:noFill/>
          <a:ln>
            <a:noFill/>
          </a:ln>
        </p:spPr>
      </p:pic>
      <p:sp>
        <p:nvSpPr>
          <p:cNvPr id="458" name="Google Shape;458;p49"/>
          <p:cNvSpPr/>
          <p:nvPr/>
        </p:nvSpPr>
        <p:spPr>
          <a:xfrm>
            <a:off x="3790750" y="2321275"/>
            <a:ext cx="1049100" cy="62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9"/>
          <p:cNvSpPr/>
          <p:nvPr/>
        </p:nvSpPr>
        <p:spPr>
          <a:xfrm>
            <a:off x="6535450" y="2321275"/>
            <a:ext cx="806700" cy="62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9"/>
          <p:cNvSpPr/>
          <p:nvPr/>
        </p:nvSpPr>
        <p:spPr>
          <a:xfrm>
            <a:off x="5115550" y="2321275"/>
            <a:ext cx="1144200" cy="62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9"/>
          <p:cNvSpPr txBox="1"/>
          <p:nvPr/>
        </p:nvSpPr>
        <p:spPr>
          <a:xfrm>
            <a:off x="7238075" y="1828775"/>
            <a:ext cx="16680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Constrained</a:t>
            </a:r>
            <a:endParaRPr sz="1800">
              <a:solidFill>
                <a:srgbClr val="FF0000"/>
              </a:solidFill>
            </a:endParaRPr>
          </a:p>
        </p:txBody>
      </p:sp>
      <p:sp>
        <p:nvSpPr>
          <p:cNvPr id="462" name="Google Shape;462;p49"/>
          <p:cNvSpPr txBox="1"/>
          <p:nvPr/>
        </p:nvSpPr>
        <p:spPr>
          <a:xfrm>
            <a:off x="684975" y="2343075"/>
            <a:ext cx="26775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Q=A*h*</a:t>
            </a:r>
            <a:r>
              <a:rPr b="1" lang="en" sz="3000">
                <a:highlight>
                  <a:srgbClr val="FFFFFF"/>
                </a:highlight>
              </a:rPr>
              <a:t>ΔT</a:t>
            </a:r>
            <a:endParaRPr b="1"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0"/>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Constraints</a:t>
            </a:r>
            <a:endParaRPr/>
          </a:p>
        </p:txBody>
      </p:sp>
      <p:pic>
        <p:nvPicPr>
          <p:cNvPr id="468" name="Google Shape;468;p50"/>
          <p:cNvPicPr preferRelativeResize="0"/>
          <p:nvPr/>
        </p:nvPicPr>
        <p:blipFill>
          <a:blip r:embed="rId3">
            <a:alphaModFix/>
          </a:blip>
          <a:stretch>
            <a:fillRect/>
          </a:stretch>
        </p:blipFill>
        <p:spPr>
          <a:xfrm>
            <a:off x="1317675" y="1341325"/>
            <a:ext cx="6000750" cy="3743325"/>
          </a:xfrm>
          <a:prstGeom prst="rect">
            <a:avLst/>
          </a:prstGeom>
          <a:noFill/>
          <a:ln>
            <a:noFill/>
          </a:ln>
        </p:spPr>
      </p:pic>
      <p:cxnSp>
        <p:nvCxnSpPr>
          <p:cNvPr id="469" name="Google Shape;469;p50"/>
          <p:cNvCxnSpPr/>
          <p:nvPr/>
        </p:nvCxnSpPr>
        <p:spPr>
          <a:xfrm>
            <a:off x="2819500" y="1476100"/>
            <a:ext cx="494700" cy="571500"/>
          </a:xfrm>
          <a:prstGeom prst="straightConnector1">
            <a:avLst/>
          </a:prstGeom>
          <a:noFill/>
          <a:ln cap="flat" cmpd="sng" w="28575">
            <a:solidFill>
              <a:srgbClr val="FF0000"/>
            </a:solidFill>
            <a:prstDash val="solid"/>
            <a:round/>
            <a:headEnd len="med" w="med" type="none"/>
            <a:tailEnd len="med" w="med" type="triangle"/>
          </a:ln>
        </p:spPr>
      </p:cxnSp>
      <p:cxnSp>
        <p:nvCxnSpPr>
          <p:cNvPr id="470" name="Google Shape;470;p50"/>
          <p:cNvCxnSpPr/>
          <p:nvPr/>
        </p:nvCxnSpPr>
        <p:spPr>
          <a:xfrm>
            <a:off x="3837375" y="1398200"/>
            <a:ext cx="494700" cy="571500"/>
          </a:xfrm>
          <a:prstGeom prst="straightConnector1">
            <a:avLst/>
          </a:prstGeom>
          <a:noFill/>
          <a:ln cap="flat" cmpd="sng" w="28575">
            <a:solidFill>
              <a:srgbClr val="0000FF"/>
            </a:solidFill>
            <a:prstDash val="solid"/>
            <a:round/>
            <a:headEnd len="med" w="med" type="none"/>
            <a:tailEnd len="med" w="med" type="triangle"/>
          </a:ln>
        </p:spPr>
      </p:cxnSp>
      <p:cxnSp>
        <p:nvCxnSpPr>
          <p:cNvPr id="471" name="Google Shape;471;p50"/>
          <p:cNvCxnSpPr/>
          <p:nvPr/>
        </p:nvCxnSpPr>
        <p:spPr>
          <a:xfrm>
            <a:off x="2998625" y="3642675"/>
            <a:ext cx="356100" cy="398700"/>
          </a:xfrm>
          <a:prstGeom prst="straightConnector1">
            <a:avLst/>
          </a:prstGeom>
          <a:noFill/>
          <a:ln cap="flat" cmpd="sng" w="28575">
            <a:solidFill>
              <a:srgbClr val="FF0000"/>
            </a:solidFill>
            <a:prstDash val="solid"/>
            <a:round/>
            <a:headEnd len="med" w="med" type="none"/>
            <a:tailEnd len="med" w="med" type="triangle"/>
          </a:ln>
        </p:spPr>
      </p:cxnSp>
      <p:cxnSp>
        <p:nvCxnSpPr>
          <p:cNvPr id="472" name="Google Shape;472;p50"/>
          <p:cNvCxnSpPr/>
          <p:nvPr/>
        </p:nvCxnSpPr>
        <p:spPr>
          <a:xfrm>
            <a:off x="3966475" y="3600025"/>
            <a:ext cx="365700" cy="4413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1"/>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1"/>
          <p:cNvSpPr txBox="1"/>
          <p:nvPr>
            <p:ph idx="1" type="body"/>
          </p:nvPr>
        </p:nvSpPr>
        <p:spPr>
          <a:xfrm flipH="1">
            <a:off x="322675" y="1170400"/>
            <a:ext cx="4215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fixed-pressure method is based on reducing the admission area of the first stage of the turbine by means of nozzle-governing valves</a:t>
            </a:r>
            <a:endParaRPr/>
          </a:p>
          <a:p>
            <a:pPr indent="0" lvl="0" marL="0" rtl="0" algn="l">
              <a:spcBef>
                <a:spcPts val="1600"/>
              </a:spcBef>
              <a:spcAft>
                <a:spcPts val="1600"/>
              </a:spcAft>
              <a:buNone/>
            </a:pPr>
            <a:r>
              <a:rPr lang="en"/>
              <a:t>steam pressure in the boiler is maintained and a valve at the HP turbine inlet is used to reduce the pressure along the turbine steam expansion path. Valve control induces significant losses in the valve and reductions of the turbine efficiencies</a:t>
            </a:r>
            <a:endParaRPr/>
          </a:p>
        </p:txBody>
      </p:sp>
      <p:pic>
        <p:nvPicPr>
          <p:cNvPr id="479" name="Google Shape;479;p51"/>
          <p:cNvPicPr preferRelativeResize="0"/>
          <p:nvPr/>
        </p:nvPicPr>
        <p:blipFill>
          <a:blip r:embed="rId3">
            <a:alphaModFix/>
          </a:blip>
          <a:stretch>
            <a:fillRect/>
          </a:stretch>
        </p:blipFill>
        <p:spPr>
          <a:xfrm>
            <a:off x="4690375" y="839825"/>
            <a:ext cx="4301225" cy="3497700"/>
          </a:xfrm>
          <a:prstGeom prst="rect">
            <a:avLst/>
          </a:prstGeom>
          <a:noFill/>
          <a:ln>
            <a:noFill/>
          </a:ln>
        </p:spPr>
      </p:pic>
      <p:pic>
        <p:nvPicPr>
          <p:cNvPr id="480" name="Google Shape;480;p51"/>
          <p:cNvPicPr preferRelativeResize="0"/>
          <p:nvPr/>
        </p:nvPicPr>
        <p:blipFill>
          <a:blip r:embed="rId4">
            <a:alphaModFix/>
          </a:blip>
          <a:stretch>
            <a:fillRect/>
          </a:stretch>
        </p:blipFill>
        <p:spPr>
          <a:xfrm>
            <a:off x="6136950" y="2728463"/>
            <a:ext cx="3352800"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Renewable Energy is Causing Fluctuations in The Energy Demand Curve</a:t>
            </a:r>
            <a:endParaRPr/>
          </a:p>
        </p:txBody>
      </p:sp>
      <p:pic>
        <p:nvPicPr>
          <p:cNvPr id="91" name="Google Shape;91;p16"/>
          <p:cNvPicPr preferRelativeResize="0"/>
          <p:nvPr/>
        </p:nvPicPr>
        <p:blipFill rotWithShape="1">
          <a:blip r:embed="rId3">
            <a:alphaModFix/>
          </a:blip>
          <a:srcRect b="7649" l="0" r="0" t="16616"/>
          <a:stretch/>
        </p:blipFill>
        <p:spPr>
          <a:xfrm>
            <a:off x="77325" y="1301925"/>
            <a:ext cx="5631400" cy="3653900"/>
          </a:xfrm>
          <a:prstGeom prst="rect">
            <a:avLst/>
          </a:prstGeom>
          <a:noFill/>
          <a:ln>
            <a:noFill/>
          </a:ln>
        </p:spPr>
      </p:pic>
      <p:cxnSp>
        <p:nvCxnSpPr>
          <p:cNvPr id="92" name="Google Shape;92;p16"/>
          <p:cNvCxnSpPr/>
          <p:nvPr/>
        </p:nvCxnSpPr>
        <p:spPr>
          <a:xfrm>
            <a:off x="6155925" y="1904050"/>
            <a:ext cx="589200" cy="0"/>
          </a:xfrm>
          <a:prstGeom prst="straightConnector1">
            <a:avLst/>
          </a:prstGeom>
          <a:noFill/>
          <a:ln cap="flat" cmpd="sng" w="76200">
            <a:solidFill>
              <a:srgbClr val="4A86E8"/>
            </a:solidFill>
            <a:prstDash val="solid"/>
            <a:round/>
            <a:headEnd len="med" w="med" type="none"/>
            <a:tailEnd len="med" w="med" type="none"/>
          </a:ln>
        </p:spPr>
      </p:cxnSp>
      <p:cxnSp>
        <p:nvCxnSpPr>
          <p:cNvPr id="93" name="Google Shape;93;p16"/>
          <p:cNvCxnSpPr/>
          <p:nvPr/>
        </p:nvCxnSpPr>
        <p:spPr>
          <a:xfrm>
            <a:off x="6155925" y="2359000"/>
            <a:ext cx="589200" cy="0"/>
          </a:xfrm>
          <a:prstGeom prst="straightConnector1">
            <a:avLst/>
          </a:prstGeom>
          <a:noFill/>
          <a:ln cap="flat" cmpd="sng" w="76200">
            <a:solidFill>
              <a:srgbClr val="FF9900"/>
            </a:solidFill>
            <a:prstDash val="solid"/>
            <a:round/>
            <a:headEnd len="med" w="med" type="none"/>
            <a:tailEnd len="med" w="med" type="none"/>
          </a:ln>
        </p:spPr>
      </p:cxnSp>
      <p:cxnSp>
        <p:nvCxnSpPr>
          <p:cNvPr id="94" name="Google Shape;94;p16"/>
          <p:cNvCxnSpPr/>
          <p:nvPr/>
        </p:nvCxnSpPr>
        <p:spPr>
          <a:xfrm>
            <a:off x="6155925" y="2883400"/>
            <a:ext cx="589200" cy="0"/>
          </a:xfrm>
          <a:prstGeom prst="straightConnector1">
            <a:avLst/>
          </a:prstGeom>
          <a:noFill/>
          <a:ln cap="flat" cmpd="sng" w="76200">
            <a:solidFill>
              <a:srgbClr val="999999"/>
            </a:solidFill>
            <a:prstDash val="solid"/>
            <a:round/>
            <a:headEnd len="med" w="med" type="none"/>
            <a:tailEnd len="med" w="med" type="none"/>
          </a:ln>
        </p:spPr>
      </p:cxnSp>
      <p:sp>
        <p:nvSpPr>
          <p:cNvPr id="95" name="Google Shape;95;p16"/>
          <p:cNvSpPr txBox="1"/>
          <p:nvPr/>
        </p:nvSpPr>
        <p:spPr>
          <a:xfrm>
            <a:off x="6927000" y="1227400"/>
            <a:ext cx="2217000" cy="16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Total Demand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Net Demand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Renewable Demand</a:t>
            </a:r>
            <a:endParaRPr sz="1600"/>
          </a:p>
        </p:txBody>
      </p:sp>
      <p:sp>
        <p:nvSpPr>
          <p:cNvPr id="96" name="Google Shape;96;p16"/>
          <p:cNvSpPr/>
          <p:nvPr/>
        </p:nvSpPr>
        <p:spPr>
          <a:xfrm>
            <a:off x="876836" y="1773347"/>
            <a:ext cx="4615884" cy="712606"/>
          </a:xfrm>
          <a:custGeom>
            <a:rect b="b" l="l" r="r" t="t"/>
            <a:pathLst>
              <a:path extrusionOk="0" h="30919" w="200277">
                <a:moveTo>
                  <a:pt x="0" y="19781"/>
                </a:moveTo>
                <a:cubicBezTo>
                  <a:pt x="3186" y="21450"/>
                  <a:pt x="11834" y="28050"/>
                  <a:pt x="19117" y="29795"/>
                </a:cubicBezTo>
                <a:cubicBezTo>
                  <a:pt x="26400" y="31540"/>
                  <a:pt x="38387" y="30857"/>
                  <a:pt x="43697" y="30250"/>
                </a:cubicBezTo>
                <a:cubicBezTo>
                  <a:pt x="49007" y="29643"/>
                  <a:pt x="48324" y="26988"/>
                  <a:pt x="50979" y="26153"/>
                </a:cubicBezTo>
                <a:cubicBezTo>
                  <a:pt x="53634" y="25319"/>
                  <a:pt x="57352" y="25698"/>
                  <a:pt x="59628" y="25243"/>
                </a:cubicBezTo>
                <a:cubicBezTo>
                  <a:pt x="61904" y="24788"/>
                  <a:pt x="62663" y="24029"/>
                  <a:pt x="64635" y="23422"/>
                </a:cubicBezTo>
                <a:cubicBezTo>
                  <a:pt x="66607" y="22815"/>
                  <a:pt x="69110" y="22209"/>
                  <a:pt x="71462" y="21602"/>
                </a:cubicBezTo>
                <a:cubicBezTo>
                  <a:pt x="73814" y="20995"/>
                  <a:pt x="73435" y="20691"/>
                  <a:pt x="78745" y="19781"/>
                </a:cubicBezTo>
                <a:cubicBezTo>
                  <a:pt x="84056" y="18871"/>
                  <a:pt x="95663" y="18037"/>
                  <a:pt x="103325" y="16140"/>
                </a:cubicBezTo>
                <a:cubicBezTo>
                  <a:pt x="110987" y="14244"/>
                  <a:pt x="120242" y="9995"/>
                  <a:pt x="124718" y="8402"/>
                </a:cubicBezTo>
                <a:cubicBezTo>
                  <a:pt x="129194" y="6809"/>
                  <a:pt x="128435" y="7036"/>
                  <a:pt x="130180" y="6581"/>
                </a:cubicBezTo>
                <a:cubicBezTo>
                  <a:pt x="131925" y="6126"/>
                  <a:pt x="132532" y="5974"/>
                  <a:pt x="135187" y="5670"/>
                </a:cubicBezTo>
                <a:cubicBezTo>
                  <a:pt x="137842" y="5367"/>
                  <a:pt x="142697" y="5519"/>
                  <a:pt x="146111" y="4760"/>
                </a:cubicBezTo>
                <a:cubicBezTo>
                  <a:pt x="149525" y="4002"/>
                  <a:pt x="152408" y="1802"/>
                  <a:pt x="155670" y="1119"/>
                </a:cubicBezTo>
                <a:cubicBezTo>
                  <a:pt x="158932" y="436"/>
                  <a:pt x="161512" y="-550"/>
                  <a:pt x="165684" y="664"/>
                </a:cubicBezTo>
                <a:cubicBezTo>
                  <a:pt x="169857" y="1878"/>
                  <a:pt x="174940" y="4837"/>
                  <a:pt x="180705" y="8402"/>
                </a:cubicBezTo>
                <a:cubicBezTo>
                  <a:pt x="186471" y="11968"/>
                  <a:pt x="197015" y="19781"/>
                  <a:pt x="200277" y="22057"/>
                </a:cubicBezTo>
              </a:path>
            </a:pathLst>
          </a:custGeom>
          <a:noFill/>
          <a:ln cap="flat" cmpd="sng" w="76200">
            <a:solidFill>
              <a:srgbClr val="4A86E8"/>
            </a:solidFill>
            <a:prstDash val="solid"/>
            <a:round/>
            <a:headEnd len="med" w="med" type="none"/>
            <a:tailEnd len="med" w="med" type="none"/>
          </a:ln>
        </p:spPr>
      </p:sp>
      <p:sp>
        <p:nvSpPr>
          <p:cNvPr id="97" name="Google Shape;97;p16"/>
          <p:cNvSpPr/>
          <p:nvPr/>
        </p:nvSpPr>
        <p:spPr>
          <a:xfrm>
            <a:off x="876836" y="1814853"/>
            <a:ext cx="4605398" cy="1077056"/>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76200">
            <a:solidFill>
              <a:srgbClr val="FF9900"/>
            </a:solidFill>
            <a:prstDash val="solid"/>
            <a:round/>
            <a:headEnd len="med" w="med" type="none"/>
            <a:tailEnd len="med" w="med" type="none"/>
          </a:ln>
        </p:spPr>
      </p:sp>
      <p:sp>
        <p:nvSpPr>
          <p:cNvPr id="98" name="Google Shape;98;p16"/>
          <p:cNvSpPr txBox="1"/>
          <p:nvPr/>
        </p:nvSpPr>
        <p:spPr>
          <a:xfrm>
            <a:off x="1213475" y="4737900"/>
            <a:ext cx="46260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California energy demand (Oct 22, 2016)</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2"/>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Electricity Response</a:t>
            </a:r>
            <a:endParaRPr/>
          </a:p>
        </p:txBody>
      </p:sp>
      <p:pic>
        <p:nvPicPr>
          <p:cNvPr id="486" name="Google Shape;486;p52"/>
          <p:cNvPicPr preferRelativeResize="0"/>
          <p:nvPr/>
        </p:nvPicPr>
        <p:blipFill>
          <a:blip r:embed="rId3">
            <a:alphaModFix/>
          </a:blip>
          <a:stretch>
            <a:fillRect/>
          </a:stretch>
        </p:blipFill>
        <p:spPr>
          <a:xfrm>
            <a:off x="641790" y="1211950"/>
            <a:ext cx="7632535" cy="3504691"/>
          </a:xfrm>
          <a:prstGeom prst="rect">
            <a:avLst/>
          </a:prstGeom>
          <a:noFill/>
          <a:ln>
            <a:noFill/>
          </a:ln>
        </p:spPr>
      </p:pic>
      <p:sp>
        <p:nvSpPr>
          <p:cNvPr id="487" name="Google Shape;487;p52"/>
          <p:cNvSpPr txBox="1"/>
          <p:nvPr/>
        </p:nvSpPr>
        <p:spPr>
          <a:xfrm>
            <a:off x="3228074" y="4716640"/>
            <a:ext cx="30297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Time (seconds)</a:t>
            </a:r>
            <a:endParaRPr b="1" sz="2000">
              <a:latin typeface="Times New Roman"/>
              <a:ea typeface="Times New Roman"/>
              <a:cs typeface="Times New Roman"/>
              <a:sym typeface="Times New Roman"/>
            </a:endParaRPr>
          </a:p>
        </p:txBody>
      </p:sp>
      <p:sp>
        <p:nvSpPr>
          <p:cNvPr id="488" name="Google Shape;488;p52"/>
          <p:cNvSpPr txBox="1"/>
          <p:nvPr/>
        </p:nvSpPr>
        <p:spPr>
          <a:xfrm rot="-5400000">
            <a:off x="-1266325" y="2738756"/>
            <a:ext cx="3029700" cy="23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Electricity (MW)</a:t>
            </a:r>
            <a:endParaRPr b="1" sz="2000">
              <a:latin typeface="Times New Roman"/>
              <a:ea typeface="Times New Roman"/>
              <a:cs typeface="Times New Roman"/>
              <a:sym typeface="Times New Roman"/>
            </a:endParaRPr>
          </a:p>
        </p:txBody>
      </p:sp>
      <p:sp>
        <p:nvSpPr>
          <p:cNvPr id="489" name="Google Shape;489;p52"/>
          <p:cNvSpPr/>
          <p:nvPr/>
        </p:nvSpPr>
        <p:spPr>
          <a:xfrm>
            <a:off x="852912" y="2613274"/>
            <a:ext cx="7336824" cy="1741827"/>
          </a:xfrm>
          <a:custGeom>
            <a:rect b="b" l="l" r="r" t="t"/>
            <a:pathLst>
              <a:path extrusionOk="0" h="74445" w="313573">
                <a:moveTo>
                  <a:pt x="0" y="74445"/>
                </a:moveTo>
                <a:cubicBezTo>
                  <a:pt x="27372" y="67602"/>
                  <a:pt x="111969" y="45796"/>
                  <a:pt x="164231" y="33388"/>
                </a:cubicBezTo>
                <a:cubicBezTo>
                  <a:pt x="216493" y="20981"/>
                  <a:pt x="288683" y="5565"/>
                  <a:pt x="313573" y="0"/>
                </a:cubicBezTo>
              </a:path>
            </a:pathLst>
          </a:custGeom>
          <a:noFill/>
          <a:ln cap="flat" cmpd="sng" w="28575">
            <a:solidFill>
              <a:srgbClr val="FF9900"/>
            </a:solidFill>
            <a:prstDash val="solid"/>
            <a:round/>
            <a:headEnd len="med" w="med" type="none"/>
            <a:tailEnd len="med" w="med" type="none"/>
          </a:ln>
        </p:spPr>
      </p:sp>
      <p:sp>
        <p:nvSpPr>
          <p:cNvPr id="490" name="Google Shape;490;p52"/>
          <p:cNvSpPr/>
          <p:nvPr/>
        </p:nvSpPr>
        <p:spPr>
          <a:xfrm>
            <a:off x="1876675" y="2550850"/>
            <a:ext cx="6303550" cy="1927750"/>
          </a:xfrm>
          <a:custGeom>
            <a:rect b="b" l="l" r="r" t="t"/>
            <a:pathLst>
              <a:path extrusionOk="0" h="77110" w="252142">
                <a:moveTo>
                  <a:pt x="0" y="77110"/>
                </a:moveTo>
                <a:cubicBezTo>
                  <a:pt x="853" y="76257"/>
                  <a:pt x="2332" y="74551"/>
                  <a:pt x="5118" y="71992"/>
                </a:cubicBezTo>
                <a:cubicBezTo>
                  <a:pt x="7904" y="69433"/>
                  <a:pt x="12510" y="64656"/>
                  <a:pt x="16718" y="61756"/>
                </a:cubicBezTo>
                <a:cubicBezTo>
                  <a:pt x="20926" y="58856"/>
                  <a:pt x="24679" y="56581"/>
                  <a:pt x="30366" y="54591"/>
                </a:cubicBezTo>
                <a:cubicBezTo>
                  <a:pt x="36053" y="52601"/>
                  <a:pt x="45095" y="50895"/>
                  <a:pt x="50838" y="49815"/>
                </a:cubicBezTo>
                <a:cubicBezTo>
                  <a:pt x="56582" y="48735"/>
                  <a:pt x="61643" y="49019"/>
                  <a:pt x="64827" y="48109"/>
                </a:cubicBezTo>
                <a:cubicBezTo>
                  <a:pt x="68011" y="47199"/>
                  <a:pt x="66305" y="46119"/>
                  <a:pt x="69944" y="44356"/>
                </a:cubicBezTo>
                <a:cubicBezTo>
                  <a:pt x="73583" y="42593"/>
                  <a:pt x="80294" y="39466"/>
                  <a:pt x="86663" y="37532"/>
                </a:cubicBezTo>
                <a:cubicBezTo>
                  <a:pt x="93032" y="35599"/>
                  <a:pt x="100879" y="33722"/>
                  <a:pt x="108158" y="32755"/>
                </a:cubicBezTo>
                <a:cubicBezTo>
                  <a:pt x="115437" y="31788"/>
                  <a:pt x="125730" y="32641"/>
                  <a:pt x="130336" y="31731"/>
                </a:cubicBezTo>
                <a:cubicBezTo>
                  <a:pt x="134942" y="30821"/>
                  <a:pt x="133520" y="28433"/>
                  <a:pt x="135795" y="27296"/>
                </a:cubicBezTo>
                <a:cubicBezTo>
                  <a:pt x="138070" y="26159"/>
                  <a:pt x="140856" y="26045"/>
                  <a:pt x="143984" y="24908"/>
                </a:cubicBezTo>
                <a:cubicBezTo>
                  <a:pt x="147112" y="23771"/>
                  <a:pt x="148988" y="21837"/>
                  <a:pt x="154561" y="20472"/>
                </a:cubicBezTo>
                <a:cubicBezTo>
                  <a:pt x="160134" y="19107"/>
                  <a:pt x="169972" y="17515"/>
                  <a:pt x="177421" y="16719"/>
                </a:cubicBezTo>
                <a:cubicBezTo>
                  <a:pt x="184870" y="15923"/>
                  <a:pt x="194822" y="16605"/>
                  <a:pt x="199257" y="15695"/>
                </a:cubicBezTo>
                <a:cubicBezTo>
                  <a:pt x="203693" y="14785"/>
                  <a:pt x="200338" y="13080"/>
                  <a:pt x="204034" y="11260"/>
                </a:cubicBezTo>
                <a:cubicBezTo>
                  <a:pt x="207730" y="9440"/>
                  <a:pt x="213417" y="6654"/>
                  <a:pt x="221435" y="4777"/>
                </a:cubicBezTo>
                <a:cubicBezTo>
                  <a:pt x="229453" y="2900"/>
                  <a:pt x="247024" y="796"/>
                  <a:pt x="252142" y="0"/>
                </a:cubicBezTo>
              </a:path>
            </a:pathLst>
          </a:custGeom>
          <a:noFill/>
          <a:ln cap="flat" cmpd="sng" w="28575">
            <a:solidFill>
              <a:srgbClr val="FFFF00"/>
            </a:solidFill>
            <a:prstDash val="solid"/>
            <a:round/>
            <a:headEnd len="med" w="med" type="none"/>
            <a:tailEnd len="med" w="med" type="none"/>
          </a:ln>
        </p:spPr>
      </p:sp>
      <p:grpSp>
        <p:nvGrpSpPr>
          <p:cNvPr id="491" name="Google Shape;491;p52"/>
          <p:cNvGrpSpPr/>
          <p:nvPr/>
        </p:nvGrpSpPr>
        <p:grpSpPr>
          <a:xfrm>
            <a:off x="852948" y="2511172"/>
            <a:ext cx="7336801" cy="1583496"/>
            <a:chOff x="902375" y="2343900"/>
            <a:chExt cx="7839300" cy="1691950"/>
          </a:xfrm>
        </p:grpSpPr>
        <p:cxnSp>
          <p:nvCxnSpPr>
            <p:cNvPr id="492" name="Google Shape;492;p52"/>
            <p:cNvCxnSpPr/>
            <p:nvPr/>
          </p:nvCxnSpPr>
          <p:spPr>
            <a:xfrm>
              <a:off x="902375" y="4035850"/>
              <a:ext cx="1150500" cy="0"/>
            </a:xfrm>
            <a:prstGeom prst="straightConnector1">
              <a:avLst/>
            </a:prstGeom>
            <a:noFill/>
            <a:ln cap="flat" cmpd="sng" w="28575">
              <a:solidFill>
                <a:srgbClr val="0000FF"/>
              </a:solidFill>
              <a:prstDash val="solid"/>
              <a:round/>
              <a:headEnd len="med" w="med" type="none"/>
              <a:tailEnd len="med" w="med" type="none"/>
            </a:ln>
          </p:spPr>
        </p:cxnSp>
        <p:cxnSp>
          <p:nvCxnSpPr>
            <p:cNvPr id="493" name="Google Shape;493;p52"/>
            <p:cNvCxnSpPr/>
            <p:nvPr/>
          </p:nvCxnSpPr>
          <p:spPr>
            <a:xfrm>
              <a:off x="2052900" y="3607225"/>
              <a:ext cx="1692000" cy="0"/>
            </a:xfrm>
            <a:prstGeom prst="straightConnector1">
              <a:avLst/>
            </a:prstGeom>
            <a:noFill/>
            <a:ln cap="flat" cmpd="sng" w="28575">
              <a:solidFill>
                <a:srgbClr val="0000FF"/>
              </a:solidFill>
              <a:prstDash val="solid"/>
              <a:round/>
              <a:headEnd len="med" w="med" type="none"/>
              <a:tailEnd len="med" w="med" type="none"/>
            </a:ln>
          </p:spPr>
        </p:cxnSp>
        <p:cxnSp>
          <p:nvCxnSpPr>
            <p:cNvPr id="494" name="Google Shape;494;p52"/>
            <p:cNvCxnSpPr/>
            <p:nvPr/>
          </p:nvCxnSpPr>
          <p:spPr>
            <a:xfrm>
              <a:off x="3733550" y="3189875"/>
              <a:ext cx="1725900" cy="0"/>
            </a:xfrm>
            <a:prstGeom prst="straightConnector1">
              <a:avLst/>
            </a:prstGeom>
            <a:noFill/>
            <a:ln cap="flat" cmpd="sng" w="28575">
              <a:solidFill>
                <a:srgbClr val="0000FF"/>
              </a:solidFill>
              <a:prstDash val="solid"/>
              <a:round/>
              <a:headEnd len="med" w="med" type="none"/>
              <a:tailEnd len="med" w="med" type="none"/>
            </a:ln>
          </p:spPr>
        </p:cxnSp>
        <p:cxnSp>
          <p:nvCxnSpPr>
            <p:cNvPr id="495" name="Google Shape;495;p52"/>
            <p:cNvCxnSpPr/>
            <p:nvPr/>
          </p:nvCxnSpPr>
          <p:spPr>
            <a:xfrm>
              <a:off x="5459325" y="2761250"/>
              <a:ext cx="1861200" cy="0"/>
            </a:xfrm>
            <a:prstGeom prst="straightConnector1">
              <a:avLst/>
            </a:prstGeom>
            <a:noFill/>
            <a:ln cap="flat" cmpd="sng" w="28575">
              <a:solidFill>
                <a:srgbClr val="0000FF"/>
              </a:solidFill>
              <a:prstDash val="solid"/>
              <a:round/>
              <a:headEnd len="med" w="med" type="none"/>
              <a:tailEnd len="med" w="med" type="none"/>
            </a:ln>
          </p:spPr>
        </p:cxnSp>
        <p:cxnSp>
          <p:nvCxnSpPr>
            <p:cNvPr id="496" name="Google Shape;496;p52"/>
            <p:cNvCxnSpPr/>
            <p:nvPr/>
          </p:nvCxnSpPr>
          <p:spPr>
            <a:xfrm>
              <a:off x="7309175" y="2343900"/>
              <a:ext cx="1432500" cy="0"/>
            </a:xfrm>
            <a:prstGeom prst="straightConnector1">
              <a:avLst/>
            </a:prstGeom>
            <a:noFill/>
            <a:ln cap="flat" cmpd="sng" w="28575">
              <a:solidFill>
                <a:srgbClr val="0000FF"/>
              </a:solidFill>
              <a:prstDash val="solid"/>
              <a:round/>
              <a:headEnd len="med" w="med" type="none"/>
              <a:tailEnd len="med" w="med" type="none"/>
            </a:ln>
          </p:spPr>
        </p:cxnSp>
        <p:cxnSp>
          <p:nvCxnSpPr>
            <p:cNvPr id="497" name="Google Shape;497;p52"/>
            <p:cNvCxnSpPr/>
            <p:nvPr/>
          </p:nvCxnSpPr>
          <p:spPr>
            <a:xfrm>
              <a:off x="2064175" y="3607225"/>
              <a:ext cx="0" cy="417300"/>
            </a:xfrm>
            <a:prstGeom prst="straightConnector1">
              <a:avLst/>
            </a:prstGeom>
            <a:noFill/>
            <a:ln cap="flat" cmpd="sng" w="28575">
              <a:solidFill>
                <a:srgbClr val="0000FF"/>
              </a:solidFill>
              <a:prstDash val="solid"/>
              <a:round/>
              <a:headEnd len="med" w="med" type="none"/>
              <a:tailEnd len="med" w="med" type="none"/>
            </a:ln>
          </p:spPr>
        </p:cxnSp>
        <p:cxnSp>
          <p:nvCxnSpPr>
            <p:cNvPr id="498" name="Google Shape;498;p52"/>
            <p:cNvCxnSpPr/>
            <p:nvPr/>
          </p:nvCxnSpPr>
          <p:spPr>
            <a:xfrm>
              <a:off x="3744825" y="3189875"/>
              <a:ext cx="0" cy="428700"/>
            </a:xfrm>
            <a:prstGeom prst="straightConnector1">
              <a:avLst/>
            </a:prstGeom>
            <a:noFill/>
            <a:ln cap="flat" cmpd="sng" w="28575">
              <a:solidFill>
                <a:srgbClr val="0000FF"/>
              </a:solidFill>
              <a:prstDash val="solid"/>
              <a:round/>
              <a:headEnd len="med" w="med" type="none"/>
              <a:tailEnd len="med" w="med" type="none"/>
            </a:ln>
          </p:spPr>
        </p:cxnSp>
        <p:cxnSp>
          <p:nvCxnSpPr>
            <p:cNvPr id="499" name="Google Shape;499;p52"/>
            <p:cNvCxnSpPr/>
            <p:nvPr/>
          </p:nvCxnSpPr>
          <p:spPr>
            <a:xfrm>
              <a:off x="5459325" y="2761250"/>
              <a:ext cx="0" cy="428700"/>
            </a:xfrm>
            <a:prstGeom prst="straightConnector1">
              <a:avLst/>
            </a:prstGeom>
            <a:noFill/>
            <a:ln cap="flat" cmpd="sng" w="28575">
              <a:solidFill>
                <a:srgbClr val="0000FF"/>
              </a:solidFill>
              <a:prstDash val="solid"/>
              <a:round/>
              <a:headEnd len="med" w="med" type="none"/>
              <a:tailEnd len="med" w="med" type="none"/>
            </a:ln>
          </p:spPr>
        </p:cxnSp>
        <p:cxnSp>
          <p:nvCxnSpPr>
            <p:cNvPr id="500" name="Google Shape;500;p52"/>
            <p:cNvCxnSpPr/>
            <p:nvPr/>
          </p:nvCxnSpPr>
          <p:spPr>
            <a:xfrm>
              <a:off x="7309175" y="2355175"/>
              <a:ext cx="0" cy="406200"/>
            </a:xfrm>
            <a:prstGeom prst="straightConnector1">
              <a:avLst/>
            </a:prstGeom>
            <a:noFill/>
            <a:ln cap="flat" cmpd="sng" w="28575">
              <a:solidFill>
                <a:srgbClr val="0000FF"/>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53"/>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Hydrogen CuCl Cycle</a:t>
            </a:r>
            <a:endParaRPr/>
          </a:p>
        </p:txBody>
      </p:sp>
      <p:sp>
        <p:nvSpPr>
          <p:cNvPr id="506" name="Google Shape;506;p53"/>
          <p:cNvSpPr txBox="1"/>
          <p:nvPr>
            <p:ph idx="1" type="body"/>
          </p:nvPr>
        </p:nvSpPr>
        <p:spPr>
          <a:xfrm flipH="1">
            <a:off x="311700" y="1263950"/>
            <a:ext cx="8520600" cy="39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Step 1:  Electrolysis Cell</a:t>
            </a:r>
            <a:endParaRPr sz="1600"/>
          </a:p>
          <a:p>
            <a:pPr indent="0" lvl="0" marL="0" rtl="0" algn="l">
              <a:spcBef>
                <a:spcPts val="1600"/>
              </a:spcBef>
              <a:spcAft>
                <a:spcPts val="0"/>
              </a:spcAft>
              <a:buNone/>
            </a:pPr>
            <a:r>
              <a:rPr lang="en" sz="1600"/>
              <a:t>2 CuCl (aq) + 2 HCl                        2CuCl2 (aq) + H2 (g)</a:t>
            </a:r>
            <a:endParaRPr sz="1600"/>
          </a:p>
          <a:p>
            <a:pPr indent="0" lvl="0" marL="0" rtl="0" algn="l">
              <a:spcBef>
                <a:spcPts val="1600"/>
              </a:spcBef>
              <a:spcAft>
                <a:spcPts val="0"/>
              </a:spcAft>
              <a:buNone/>
            </a:pPr>
            <a:r>
              <a:rPr lang="en" sz="1600"/>
              <a:t>Step 2:  Drying</a:t>
            </a:r>
            <a:endParaRPr sz="1600"/>
          </a:p>
          <a:p>
            <a:pPr indent="0" lvl="0" marL="0" rtl="0" algn="l">
              <a:spcBef>
                <a:spcPts val="1600"/>
              </a:spcBef>
              <a:spcAft>
                <a:spcPts val="0"/>
              </a:spcAft>
              <a:buNone/>
            </a:pPr>
            <a:r>
              <a:rPr lang="en" sz="1600"/>
              <a:t>CuCl2 (aq)                          CuCl2 (s)</a:t>
            </a:r>
            <a:endParaRPr sz="1600"/>
          </a:p>
          <a:p>
            <a:pPr indent="0" lvl="0" marL="0" rtl="0" algn="l">
              <a:spcBef>
                <a:spcPts val="1600"/>
              </a:spcBef>
              <a:spcAft>
                <a:spcPts val="0"/>
              </a:spcAft>
              <a:buNone/>
            </a:pPr>
            <a:r>
              <a:rPr lang="en" sz="1600"/>
              <a:t>Step 3: Hydrolysis reactor</a:t>
            </a:r>
            <a:endParaRPr sz="1600"/>
          </a:p>
          <a:p>
            <a:pPr indent="0" lvl="0" marL="0" rtl="0" algn="l">
              <a:spcBef>
                <a:spcPts val="1600"/>
              </a:spcBef>
              <a:spcAft>
                <a:spcPts val="0"/>
              </a:spcAft>
              <a:buNone/>
            </a:pPr>
            <a:r>
              <a:rPr lang="en" sz="1600"/>
              <a:t>2 CuCl2 (s) + H2O (g)                        CuOCuCl2 (s) + 2HCl (g)</a:t>
            </a:r>
            <a:endParaRPr sz="1600"/>
          </a:p>
          <a:p>
            <a:pPr indent="0" lvl="0" marL="0" rtl="0" algn="l">
              <a:spcBef>
                <a:spcPts val="1600"/>
              </a:spcBef>
              <a:spcAft>
                <a:spcPts val="0"/>
              </a:spcAft>
              <a:buNone/>
            </a:pPr>
            <a:r>
              <a:rPr lang="en" sz="1600"/>
              <a:t>Step 4: Oxygen Decomposition Reactor</a:t>
            </a:r>
            <a:endParaRPr sz="1600"/>
          </a:p>
          <a:p>
            <a:pPr indent="0" lvl="0" marL="0" rtl="0" algn="l">
              <a:spcBef>
                <a:spcPts val="1600"/>
              </a:spcBef>
              <a:spcAft>
                <a:spcPts val="0"/>
              </a:spcAft>
              <a:buNone/>
            </a:pPr>
            <a:r>
              <a:rPr lang="en" sz="1600"/>
              <a:t>CuOCuCl2 (s)                       2CuCl (l) + O2 (g)</a:t>
            </a:r>
            <a:endParaRPr sz="1600"/>
          </a:p>
          <a:p>
            <a:pPr indent="0" lvl="0" marL="0" rtl="0" algn="l">
              <a:spcBef>
                <a:spcPts val="1600"/>
              </a:spcBef>
              <a:spcAft>
                <a:spcPts val="1600"/>
              </a:spcAft>
              <a:buNone/>
            </a:pPr>
            <a:r>
              <a:t/>
            </a:r>
            <a:endParaRPr/>
          </a:p>
        </p:txBody>
      </p:sp>
      <p:cxnSp>
        <p:nvCxnSpPr>
          <p:cNvPr id="507" name="Google Shape;507;p53"/>
          <p:cNvCxnSpPr/>
          <p:nvPr/>
        </p:nvCxnSpPr>
        <p:spPr>
          <a:xfrm>
            <a:off x="2039875" y="1952275"/>
            <a:ext cx="750900" cy="12600"/>
          </a:xfrm>
          <a:prstGeom prst="straightConnector1">
            <a:avLst/>
          </a:prstGeom>
          <a:noFill/>
          <a:ln cap="flat" cmpd="sng" w="9525">
            <a:solidFill>
              <a:schemeClr val="dk2"/>
            </a:solidFill>
            <a:prstDash val="solid"/>
            <a:round/>
            <a:headEnd len="med" w="med" type="none"/>
            <a:tailEnd len="med" w="med" type="triangle"/>
          </a:ln>
        </p:spPr>
      </p:cxnSp>
      <p:cxnSp>
        <p:nvCxnSpPr>
          <p:cNvPr id="508" name="Google Shape;508;p53"/>
          <p:cNvCxnSpPr/>
          <p:nvPr/>
        </p:nvCxnSpPr>
        <p:spPr>
          <a:xfrm>
            <a:off x="1378825" y="2955650"/>
            <a:ext cx="750900" cy="12600"/>
          </a:xfrm>
          <a:prstGeom prst="straightConnector1">
            <a:avLst/>
          </a:prstGeom>
          <a:noFill/>
          <a:ln cap="flat" cmpd="sng" w="9525">
            <a:solidFill>
              <a:schemeClr val="dk2"/>
            </a:solidFill>
            <a:prstDash val="solid"/>
            <a:round/>
            <a:headEnd len="med" w="med" type="none"/>
            <a:tailEnd len="med" w="med" type="triangle"/>
          </a:ln>
        </p:spPr>
      </p:cxnSp>
      <p:cxnSp>
        <p:nvCxnSpPr>
          <p:cNvPr id="509" name="Google Shape;509;p53"/>
          <p:cNvCxnSpPr/>
          <p:nvPr/>
        </p:nvCxnSpPr>
        <p:spPr>
          <a:xfrm>
            <a:off x="2190050" y="3934000"/>
            <a:ext cx="750900" cy="12600"/>
          </a:xfrm>
          <a:prstGeom prst="straightConnector1">
            <a:avLst/>
          </a:prstGeom>
          <a:noFill/>
          <a:ln cap="flat" cmpd="sng" w="9525">
            <a:solidFill>
              <a:schemeClr val="dk2"/>
            </a:solidFill>
            <a:prstDash val="solid"/>
            <a:round/>
            <a:headEnd len="med" w="med" type="none"/>
            <a:tailEnd len="med" w="med" type="triangle"/>
          </a:ln>
        </p:spPr>
      </p:cxnSp>
      <p:cxnSp>
        <p:nvCxnSpPr>
          <p:cNvPr id="510" name="Google Shape;510;p53"/>
          <p:cNvCxnSpPr/>
          <p:nvPr/>
        </p:nvCxnSpPr>
        <p:spPr>
          <a:xfrm>
            <a:off x="1564300" y="4887375"/>
            <a:ext cx="750900" cy="1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Fluctuations are Increasing Through the Years</a:t>
            </a:r>
            <a:endParaRPr/>
          </a:p>
        </p:txBody>
      </p:sp>
      <p:sp>
        <p:nvSpPr>
          <p:cNvPr id="104" name="Google Shape;104;p17"/>
          <p:cNvSpPr txBox="1"/>
          <p:nvPr/>
        </p:nvSpPr>
        <p:spPr>
          <a:xfrm>
            <a:off x="592325" y="4612075"/>
            <a:ext cx="72729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Changes in Net Demand - Renewables in March (2017, California ISO) </a:t>
            </a:r>
            <a:endParaRPr b="1" sz="1600"/>
          </a:p>
        </p:txBody>
      </p:sp>
      <p:pic>
        <p:nvPicPr>
          <p:cNvPr id="105" name="Google Shape;105;p17"/>
          <p:cNvPicPr preferRelativeResize="0"/>
          <p:nvPr/>
        </p:nvPicPr>
        <p:blipFill rotWithShape="1">
          <a:blip r:embed="rId3">
            <a:alphaModFix/>
          </a:blip>
          <a:srcRect b="5532" l="0" r="8003" t="12868"/>
          <a:stretch/>
        </p:blipFill>
        <p:spPr>
          <a:xfrm>
            <a:off x="592325" y="1329775"/>
            <a:ext cx="7584925" cy="3282300"/>
          </a:xfrm>
          <a:prstGeom prst="rect">
            <a:avLst/>
          </a:prstGeom>
          <a:noFill/>
          <a:ln>
            <a:noFill/>
          </a:ln>
        </p:spPr>
      </p:pic>
      <p:cxnSp>
        <p:nvCxnSpPr>
          <p:cNvPr id="106" name="Google Shape;106;p17"/>
          <p:cNvCxnSpPr/>
          <p:nvPr/>
        </p:nvCxnSpPr>
        <p:spPr>
          <a:xfrm flipH="1">
            <a:off x="5604150" y="1762650"/>
            <a:ext cx="784800" cy="1774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rPr>
              <a:t>The Current Solutions are not sustainable</a:t>
            </a:r>
            <a:endParaRPr>
              <a:solidFill>
                <a:schemeClr val="lt1"/>
              </a:solidFill>
            </a:endParaRPr>
          </a:p>
          <a:p>
            <a:pPr indent="0" lvl="0" marL="0" rtl="0" algn="l">
              <a:spcBef>
                <a:spcPts val="0"/>
              </a:spcBef>
              <a:spcAft>
                <a:spcPts val="0"/>
              </a:spcAft>
              <a:buNone/>
            </a:pPr>
            <a:r>
              <a:t/>
            </a:r>
            <a:endParaRPr/>
          </a:p>
        </p:txBody>
      </p:sp>
      <p:pic>
        <p:nvPicPr>
          <p:cNvPr id="112" name="Google Shape;112;p18"/>
          <p:cNvPicPr preferRelativeResize="0"/>
          <p:nvPr/>
        </p:nvPicPr>
        <p:blipFill rotWithShape="1">
          <a:blip r:embed="rId3">
            <a:alphaModFix/>
          </a:blip>
          <a:srcRect b="7646" l="0" r="0" t="19462"/>
          <a:stretch/>
        </p:blipFill>
        <p:spPr>
          <a:xfrm>
            <a:off x="311700" y="2111400"/>
            <a:ext cx="5058825" cy="3159092"/>
          </a:xfrm>
          <a:prstGeom prst="rect">
            <a:avLst/>
          </a:prstGeom>
          <a:noFill/>
          <a:ln>
            <a:noFill/>
          </a:ln>
        </p:spPr>
      </p:pic>
      <p:sp>
        <p:nvSpPr>
          <p:cNvPr id="113" name="Google Shape;113;p18"/>
          <p:cNvSpPr/>
          <p:nvPr/>
        </p:nvSpPr>
        <p:spPr>
          <a:xfrm>
            <a:off x="1029900" y="2291875"/>
            <a:ext cx="4137000" cy="2502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8"/>
          <p:cNvPicPr preferRelativeResize="0"/>
          <p:nvPr/>
        </p:nvPicPr>
        <p:blipFill>
          <a:blip r:embed="rId4">
            <a:alphaModFix/>
          </a:blip>
          <a:stretch>
            <a:fillRect/>
          </a:stretch>
        </p:blipFill>
        <p:spPr>
          <a:xfrm>
            <a:off x="1029325" y="2291875"/>
            <a:ext cx="4137025" cy="1194550"/>
          </a:xfrm>
          <a:prstGeom prst="rect">
            <a:avLst/>
          </a:prstGeom>
          <a:noFill/>
          <a:ln>
            <a:noFill/>
          </a:ln>
        </p:spPr>
      </p:pic>
      <p:sp>
        <p:nvSpPr>
          <p:cNvPr id="115" name="Google Shape;115;p18"/>
          <p:cNvSpPr/>
          <p:nvPr/>
        </p:nvSpPr>
        <p:spPr>
          <a:xfrm>
            <a:off x="1029920" y="2461609"/>
            <a:ext cx="4136815" cy="967469"/>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76200">
            <a:solidFill>
              <a:srgbClr val="FF9900"/>
            </a:solidFill>
            <a:prstDash val="solid"/>
            <a:round/>
            <a:headEnd len="med" w="med" type="none"/>
            <a:tailEnd len="med" w="med" type="none"/>
          </a:ln>
        </p:spPr>
      </p:sp>
      <p:sp>
        <p:nvSpPr>
          <p:cNvPr id="116" name="Google Shape;116;p18"/>
          <p:cNvSpPr/>
          <p:nvPr/>
        </p:nvSpPr>
        <p:spPr>
          <a:xfrm rot="458434">
            <a:off x="1881783" y="3466416"/>
            <a:ext cx="2621878" cy="77062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1029920" y="2461609"/>
            <a:ext cx="4136815" cy="967469"/>
          </a:xfrm>
          <a:custGeom>
            <a:rect b="b" l="l" r="r" t="t"/>
            <a:pathLst>
              <a:path extrusionOk="0" h="46732" w="199822">
                <a:moveTo>
                  <a:pt x="0" y="20711"/>
                </a:moveTo>
                <a:cubicBezTo>
                  <a:pt x="1972" y="22001"/>
                  <a:pt x="7965" y="26704"/>
                  <a:pt x="11834" y="28449"/>
                </a:cubicBezTo>
                <a:cubicBezTo>
                  <a:pt x="15703" y="30194"/>
                  <a:pt x="18283" y="30801"/>
                  <a:pt x="23214" y="31180"/>
                </a:cubicBezTo>
                <a:cubicBezTo>
                  <a:pt x="28145" y="31559"/>
                  <a:pt x="36869" y="31560"/>
                  <a:pt x="41421" y="30725"/>
                </a:cubicBezTo>
                <a:cubicBezTo>
                  <a:pt x="45973" y="29891"/>
                  <a:pt x="47414" y="26628"/>
                  <a:pt x="50524" y="26173"/>
                </a:cubicBezTo>
                <a:cubicBezTo>
                  <a:pt x="53634" y="25718"/>
                  <a:pt x="57352" y="26401"/>
                  <a:pt x="60083" y="27994"/>
                </a:cubicBezTo>
                <a:cubicBezTo>
                  <a:pt x="62814" y="29587"/>
                  <a:pt x="64180" y="33456"/>
                  <a:pt x="66911" y="35732"/>
                </a:cubicBezTo>
                <a:cubicBezTo>
                  <a:pt x="69642" y="38008"/>
                  <a:pt x="70400" y="39828"/>
                  <a:pt x="76469" y="41649"/>
                </a:cubicBezTo>
                <a:cubicBezTo>
                  <a:pt x="82538" y="43470"/>
                  <a:pt x="96953" y="46353"/>
                  <a:pt x="103325" y="46656"/>
                </a:cubicBezTo>
                <a:cubicBezTo>
                  <a:pt x="109698" y="46960"/>
                  <a:pt x="110152" y="45443"/>
                  <a:pt x="114704" y="43470"/>
                </a:cubicBezTo>
                <a:cubicBezTo>
                  <a:pt x="119256" y="41498"/>
                  <a:pt x="126083" y="38538"/>
                  <a:pt x="130635" y="34821"/>
                </a:cubicBezTo>
                <a:cubicBezTo>
                  <a:pt x="135187" y="31104"/>
                  <a:pt x="139284" y="25490"/>
                  <a:pt x="142015" y="21166"/>
                </a:cubicBezTo>
                <a:cubicBezTo>
                  <a:pt x="144746" y="16842"/>
                  <a:pt x="144519" y="12214"/>
                  <a:pt x="147022" y="8876"/>
                </a:cubicBezTo>
                <a:cubicBezTo>
                  <a:pt x="149526" y="5538"/>
                  <a:pt x="154002" y="2504"/>
                  <a:pt x="157036" y="1138"/>
                </a:cubicBezTo>
                <a:cubicBezTo>
                  <a:pt x="160071" y="-227"/>
                  <a:pt x="161891" y="-227"/>
                  <a:pt x="165229" y="683"/>
                </a:cubicBezTo>
                <a:cubicBezTo>
                  <a:pt x="168567" y="1594"/>
                  <a:pt x="172663" y="3642"/>
                  <a:pt x="177063" y="6601"/>
                </a:cubicBezTo>
                <a:cubicBezTo>
                  <a:pt x="181463" y="9560"/>
                  <a:pt x="187836" y="15552"/>
                  <a:pt x="191629" y="18435"/>
                </a:cubicBezTo>
                <a:cubicBezTo>
                  <a:pt x="195422" y="21318"/>
                  <a:pt x="198457" y="22987"/>
                  <a:pt x="199822" y="23897"/>
                </a:cubicBezTo>
              </a:path>
            </a:pathLst>
          </a:custGeom>
          <a:noFill/>
          <a:ln cap="flat" cmpd="sng" w="114300">
            <a:solidFill>
              <a:srgbClr val="FF9900"/>
            </a:solidFill>
            <a:prstDash val="solid"/>
            <a:round/>
            <a:headEnd len="med" w="med" type="none"/>
            <a:tailEnd len="med" w="med" type="none"/>
          </a:ln>
        </p:spPr>
      </p:sp>
      <p:sp>
        <p:nvSpPr>
          <p:cNvPr id="118" name="Google Shape;118;p18"/>
          <p:cNvSpPr/>
          <p:nvPr/>
        </p:nvSpPr>
        <p:spPr>
          <a:xfrm>
            <a:off x="5370000" y="3631800"/>
            <a:ext cx="439800" cy="439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5370000" y="2356988"/>
            <a:ext cx="439800" cy="439800"/>
          </a:xfrm>
          <a:prstGeom prst="rect">
            <a:avLst/>
          </a:prstGeom>
          <a:solidFill>
            <a:srgbClr val="000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txBox="1"/>
          <p:nvPr/>
        </p:nvSpPr>
        <p:spPr>
          <a:xfrm>
            <a:off x="6013450" y="2357000"/>
            <a:ext cx="30189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Excess Base-load Energy Supply</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Energy Demand</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Base-load Energy Supply </a:t>
            </a:r>
            <a:endParaRPr b="1"/>
          </a:p>
        </p:txBody>
      </p:sp>
      <p:cxnSp>
        <p:nvCxnSpPr>
          <p:cNvPr id="121" name="Google Shape;121;p18"/>
          <p:cNvCxnSpPr/>
          <p:nvPr/>
        </p:nvCxnSpPr>
        <p:spPr>
          <a:xfrm>
            <a:off x="5370525" y="3181350"/>
            <a:ext cx="442200" cy="0"/>
          </a:xfrm>
          <a:prstGeom prst="straightConnector1">
            <a:avLst/>
          </a:prstGeom>
          <a:noFill/>
          <a:ln cap="flat" cmpd="sng" w="76200">
            <a:solidFill>
              <a:srgbClr val="FF9900"/>
            </a:solidFill>
            <a:prstDash val="solid"/>
            <a:round/>
            <a:headEnd len="med" w="med" type="none"/>
            <a:tailEnd len="med" w="med" type="none"/>
          </a:ln>
        </p:spPr>
      </p:cxnSp>
      <p:sp>
        <p:nvSpPr>
          <p:cNvPr id="122" name="Google Shape;122;p18"/>
          <p:cNvSpPr txBox="1"/>
          <p:nvPr/>
        </p:nvSpPr>
        <p:spPr>
          <a:xfrm>
            <a:off x="311700" y="1371725"/>
            <a:ext cx="87207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No Load Following: </a:t>
            </a:r>
            <a:r>
              <a:rPr lang="en" sz="2400"/>
              <a:t>Electricity is sold at a loss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Viable Solution Should Meet Three Basic Requirements</a:t>
            </a:r>
            <a:endParaRPr/>
          </a:p>
        </p:txBody>
      </p:sp>
      <p:pic>
        <p:nvPicPr>
          <p:cNvPr descr="Untitled Diagram.jpg" id="128" name="Google Shape;128;p19"/>
          <p:cNvPicPr preferRelativeResize="0"/>
          <p:nvPr/>
        </p:nvPicPr>
        <p:blipFill>
          <a:blip r:embed="rId3">
            <a:alphaModFix/>
          </a:blip>
          <a:stretch>
            <a:fillRect/>
          </a:stretch>
        </p:blipFill>
        <p:spPr>
          <a:xfrm>
            <a:off x="429625" y="1388625"/>
            <a:ext cx="3723861" cy="3632600"/>
          </a:xfrm>
          <a:prstGeom prst="rect">
            <a:avLst/>
          </a:prstGeom>
          <a:noFill/>
          <a:ln>
            <a:noFill/>
          </a:ln>
        </p:spPr>
      </p:pic>
      <p:sp>
        <p:nvSpPr>
          <p:cNvPr id="129" name="Google Shape;129;p19"/>
          <p:cNvSpPr/>
          <p:nvPr/>
        </p:nvSpPr>
        <p:spPr>
          <a:xfrm>
            <a:off x="5935509" y="1388525"/>
            <a:ext cx="2906400" cy="1084200"/>
          </a:xfrm>
          <a:prstGeom prst="roundRect">
            <a:avLst>
              <a:gd fmla="val 16667" name="adj"/>
            </a:avLst>
          </a:prstGeom>
          <a:solidFill>
            <a:srgbClr val="B3D9FE"/>
          </a:solidFill>
          <a:ln cap="flat" cmpd="sng" w="28575">
            <a:solidFill>
              <a:srgbClr val="72B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5935509" y="3928413"/>
            <a:ext cx="2906400" cy="1084200"/>
          </a:xfrm>
          <a:prstGeom prst="roundRect">
            <a:avLst>
              <a:gd fmla="val 16667" name="adj"/>
            </a:avLst>
          </a:prstGeom>
          <a:solidFill>
            <a:srgbClr val="B3D2B3"/>
          </a:solidFill>
          <a:ln cap="flat" cmpd="sng" w="28575">
            <a:solidFill>
              <a:srgbClr val="79D2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5935500" y="2658476"/>
            <a:ext cx="2906400" cy="1084200"/>
          </a:xfrm>
          <a:prstGeom prst="roundRect">
            <a:avLst>
              <a:gd fmla="val 16667" name="adj"/>
            </a:avLst>
          </a:prstGeom>
          <a:solidFill>
            <a:srgbClr val="FFB3B3"/>
          </a:solidFill>
          <a:ln cap="flat" cmpd="sng" w="28575">
            <a:solidFill>
              <a:srgbClr val="FF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txBox="1"/>
          <p:nvPr/>
        </p:nvSpPr>
        <p:spPr>
          <a:xfrm>
            <a:off x="5935500" y="1388625"/>
            <a:ext cx="29064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Affordability</a:t>
            </a:r>
            <a:endParaRPr b="1" sz="1800"/>
          </a:p>
          <a:p>
            <a:pPr indent="0" lvl="0" marL="0" rtl="0" algn="l">
              <a:spcBef>
                <a:spcPts val="0"/>
              </a:spcBef>
              <a:spcAft>
                <a:spcPts val="0"/>
              </a:spcAft>
              <a:buNone/>
            </a:pPr>
            <a:r>
              <a:rPr lang="en"/>
              <a:t>Low base and operating costs</a:t>
            </a:r>
            <a:endParaRPr/>
          </a:p>
        </p:txBody>
      </p:sp>
      <p:sp>
        <p:nvSpPr>
          <p:cNvPr id="133" name="Google Shape;133;p19"/>
          <p:cNvSpPr txBox="1"/>
          <p:nvPr/>
        </p:nvSpPr>
        <p:spPr>
          <a:xfrm>
            <a:off x="5935500" y="2658475"/>
            <a:ext cx="29064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Reliability</a:t>
            </a:r>
            <a:endParaRPr b="1" sz="1800"/>
          </a:p>
          <a:p>
            <a:pPr indent="0" lvl="0" marL="0" rtl="0" algn="l">
              <a:spcBef>
                <a:spcPts val="0"/>
              </a:spcBef>
              <a:spcAft>
                <a:spcPts val="0"/>
              </a:spcAft>
              <a:buNone/>
            </a:pPr>
            <a:r>
              <a:rPr lang="en"/>
              <a:t>Controllable Energy Output</a:t>
            </a:r>
            <a:endParaRPr/>
          </a:p>
        </p:txBody>
      </p:sp>
      <p:sp>
        <p:nvSpPr>
          <p:cNvPr id="134" name="Google Shape;134;p19"/>
          <p:cNvSpPr txBox="1"/>
          <p:nvPr/>
        </p:nvSpPr>
        <p:spPr>
          <a:xfrm>
            <a:off x="5935500" y="3910175"/>
            <a:ext cx="29064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Cleanliness</a:t>
            </a:r>
            <a:endParaRPr b="1" sz="1800"/>
          </a:p>
          <a:p>
            <a:pPr indent="0" lvl="0" marL="0" rtl="0" algn="l">
              <a:spcBef>
                <a:spcPts val="0"/>
              </a:spcBef>
              <a:spcAft>
                <a:spcPts val="0"/>
              </a:spcAft>
              <a:buNone/>
            </a:pPr>
            <a:r>
              <a:rPr lang="en"/>
              <a:t>Minimal Environmental Impact</a:t>
            </a:r>
            <a:endParaRPr/>
          </a:p>
        </p:txBody>
      </p:sp>
      <p:pic>
        <p:nvPicPr>
          <p:cNvPr id="135" name="Google Shape;135;p19"/>
          <p:cNvPicPr preferRelativeResize="0"/>
          <p:nvPr/>
        </p:nvPicPr>
        <p:blipFill>
          <a:blip r:embed="rId4">
            <a:alphaModFix/>
          </a:blip>
          <a:stretch>
            <a:fillRect/>
          </a:stretch>
        </p:blipFill>
        <p:spPr>
          <a:xfrm>
            <a:off x="2051235" y="2843278"/>
            <a:ext cx="480640" cy="480640"/>
          </a:xfrm>
          <a:prstGeom prst="rect">
            <a:avLst/>
          </a:prstGeom>
          <a:noFill/>
          <a:ln>
            <a:noFill/>
          </a:ln>
        </p:spPr>
      </p:pic>
      <p:sp>
        <p:nvSpPr>
          <p:cNvPr id="136" name="Google Shape;136;p19"/>
          <p:cNvSpPr txBox="1"/>
          <p:nvPr/>
        </p:nvSpPr>
        <p:spPr>
          <a:xfrm>
            <a:off x="1959196" y="2139132"/>
            <a:ext cx="6648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Fossil Fuels</a:t>
            </a:r>
            <a:endParaRPr/>
          </a:p>
        </p:txBody>
      </p:sp>
      <p:sp>
        <p:nvSpPr>
          <p:cNvPr id="137" name="Google Shape;137;p19"/>
          <p:cNvSpPr txBox="1"/>
          <p:nvPr/>
        </p:nvSpPr>
        <p:spPr>
          <a:xfrm>
            <a:off x="1585979" y="3887100"/>
            <a:ext cx="13470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Wind      Solar</a:t>
            </a:r>
            <a:endParaRPr/>
          </a:p>
        </p:txBody>
      </p:sp>
      <p:sp>
        <p:nvSpPr>
          <p:cNvPr id="138" name="Google Shape;138;p19"/>
          <p:cNvSpPr txBox="1"/>
          <p:nvPr/>
        </p:nvSpPr>
        <p:spPr>
          <a:xfrm>
            <a:off x="2468573" y="3161525"/>
            <a:ext cx="9081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Nuclear</a:t>
            </a:r>
            <a:endParaRPr/>
          </a:p>
        </p:txBody>
      </p:sp>
      <p:sp>
        <p:nvSpPr>
          <p:cNvPr id="139" name="Google Shape;139;p19"/>
          <p:cNvSpPr txBox="1"/>
          <p:nvPr/>
        </p:nvSpPr>
        <p:spPr>
          <a:xfrm>
            <a:off x="1360201" y="3161535"/>
            <a:ext cx="7629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Hydro</a:t>
            </a:r>
            <a:endParaRPr/>
          </a:p>
        </p:txBody>
      </p:sp>
      <p:sp>
        <p:nvSpPr>
          <p:cNvPr id="140" name="Google Shape;140;p19"/>
          <p:cNvSpPr txBox="1"/>
          <p:nvPr/>
        </p:nvSpPr>
        <p:spPr>
          <a:xfrm>
            <a:off x="2897424" y="2211000"/>
            <a:ext cx="11580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Diesel Generators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Nuclear-Renewable Hybrid Energy System (NR-HES) is the Solution</a:t>
            </a:r>
            <a:endParaRPr/>
          </a:p>
        </p:txBody>
      </p:sp>
      <p:sp>
        <p:nvSpPr>
          <p:cNvPr id="146" name="Google Shape;146;p20"/>
          <p:cNvSpPr/>
          <p:nvPr/>
        </p:nvSpPr>
        <p:spPr>
          <a:xfrm>
            <a:off x="5935509" y="1388525"/>
            <a:ext cx="2906400" cy="1084200"/>
          </a:xfrm>
          <a:prstGeom prst="roundRect">
            <a:avLst>
              <a:gd fmla="val 16667" name="adj"/>
            </a:avLst>
          </a:prstGeom>
          <a:solidFill>
            <a:srgbClr val="B3D9FE"/>
          </a:solidFill>
          <a:ln cap="flat" cmpd="sng" w="28575">
            <a:solidFill>
              <a:srgbClr val="72B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5935509" y="3928413"/>
            <a:ext cx="2906400" cy="1084200"/>
          </a:xfrm>
          <a:prstGeom prst="roundRect">
            <a:avLst>
              <a:gd fmla="val 16667" name="adj"/>
            </a:avLst>
          </a:prstGeom>
          <a:solidFill>
            <a:srgbClr val="B3D2B3"/>
          </a:solidFill>
          <a:ln cap="flat" cmpd="sng" w="28575">
            <a:solidFill>
              <a:srgbClr val="79D2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5935500" y="2658476"/>
            <a:ext cx="2906400" cy="1084200"/>
          </a:xfrm>
          <a:prstGeom prst="roundRect">
            <a:avLst>
              <a:gd fmla="val 16667" name="adj"/>
            </a:avLst>
          </a:prstGeom>
          <a:solidFill>
            <a:srgbClr val="FFB3B3"/>
          </a:solidFill>
          <a:ln cap="flat" cmpd="sng" w="28575">
            <a:solidFill>
              <a:srgbClr val="FF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txBox="1"/>
          <p:nvPr/>
        </p:nvSpPr>
        <p:spPr>
          <a:xfrm>
            <a:off x="5935500" y="1388625"/>
            <a:ext cx="29649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Affordability</a:t>
            </a:r>
            <a:endParaRPr b="1" sz="1800"/>
          </a:p>
          <a:p>
            <a:pPr indent="0" lvl="0" marL="0" rtl="0" algn="l">
              <a:spcBef>
                <a:spcPts val="0"/>
              </a:spcBef>
              <a:spcAft>
                <a:spcPts val="0"/>
              </a:spcAft>
              <a:buNone/>
            </a:pPr>
            <a:r>
              <a:rPr lang="en" sz="1600"/>
              <a:t>Advanced Reactors are cheaper than modern Reactors</a:t>
            </a:r>
            <a:endParaRPr sz="1600"/>
          </a:p>
        </p:txBody>
      </p:sp>
      <p:sp>
        <p:nvSpPr>
          <p:cNvPr id="150" name="Google Shape;150;p20"/>
          <p:cNvSpPr txBox="1"/>
          <p:nvPr/>
        </p:nvSpPr>
        <p:spPr>
          <a:xfrm>
            <a:off x="5935500" y="2658475"/>
            <a:ext cx="30561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Reliability (load following)</a:t>
            </a:r>
            <a:endParaRPr b="1" sz="1800"/>
          </a:p>
          <a:p>
            <a:pPr indent="0" lvl="0" marL="0" rtl="0" algn="l">
              <a:spcBef>
                <a:spcPts val="0"/>
              </a:spcBef>
              <a:spcAft>
                <a:spcPts val="0"/>
              </a:spcAft>
              <a:buNone/>
            </a:pPr>
            <a:r>
              <a:rPr lang="en" sz="1600"/>
              <a:t>Excess energy goes to hydrogen plant</a:t>
            </a:r>
            <a:endParaRPr sz="1600"/>
          </a:p>
        </p:txBody>
      </p:sp>
      <p:sp>
        <p:nvSpPr>
          <p:cNvPr id="151" name="Google Shape;151;p20"/>
          <p:cNvSpPr txBox="1"/>
          <p:nvPr/>
        </p:nvSpPr>
        <p:spPr>
          <a:xfrm>
            <a:off x="5935500" y="3910175"/>
            <a:ext cx="29064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Cleanliness</a:t>
            </a:r>
            <a:endParaRPr b="1" sz="1800"/>
          </a:p>
          <a:p>
            <a:pPr indent="0" lvl="0" marL="0" rtl="0" algn="l">
              <a:spcBef>
                <a:spcPts val="0"/>
              </a:spcBef>
              <a:spcAft>
                <a:spcPts val="0"/>
              </a:spcAft>
              <a:buNone/>
            </a:pPr>
            <a:r>
              <a:rPr lang="en" sz="1600"/>
              <a:t>No carbon emission during operation </a:t>
            </a:r>
            <a:endParaRPr sz="1600"/>
          </a:p>
        </p:txBody>
      </p:sp>
      <p:sp>
        <p:nvSpPr>
          <p:cNvPr id="152" name="Google Shape;152;p20"/>
          <p:cNvSpPr txBox="1"/>
          <p:nvPr/>
        </p:nvSpPr>
        <p:spPr>
          <a:xfrm>
            <a:off x="683025" y="4492000"/>
            <a:ext cx="45999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NR-HES: Connection between Renewables, an Advanced Reactor, and a Hydrogen Plant</a:t>
            </a:r>
            <a:endParaRPr b="1" sz="1600"/>
          </a:p>
        </p:txBody>
      </p:sp>
      <p:pic>
        <p:nvPicPr>
          <p:cNvPr id="153" name="Google Shape;153;p20"/>
          <p:cNvPicPr preferRelativeResize="0"/>
          <p:nvPr/>
        </p:nvPicPr>
        <p:blipFill>
          <a:blip r:embed="rId3">
            <a:alphaModFix/>
          </a:blip>
          <a:stretch>
            <a:fillRect/>
          </a:stretch>
        </p:blipFill>
        <p:spPr>
          <a:xfrm>
            <a:off x="-12" y="1706675"/>
            <a:ext cx="5838024" cy="254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technological solution to the energy issue</a:t>
            </a:r>
            <a:endParaRPr/>
          </a:p>
        </p:txBody>
      </p:sp>
      <p:pic>
        <p:nvPicPr>
          <p:cNvPr id="159" name="Google Shape;159;p21"/>
          <p:cNvPicPr preferRelativeResize="0"/>
          <p:nvPr/>
        </p:nvPicPr>
        <p:blipFill>
          <a:blip r:embed="rId3">
            <a:alphaModFix/>
          </a:blip>
          <a:stretch>
            <a:fillRect/>
          </a:stretch>
        </p:blipFill>
        <p:spPr>
          <a:xfrm>
            <a:off x="3631699" y="2895424"/>
            <a:ext cx="1880600" cy="1880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